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87" r:id="rId3"/>
    <p:sldId id="434" r:id="rId4"/>
    <p:sldId id="346" r:id="rId5"/>
    <p:sldId id="396" r:id="rId6"/>
    <p:sldId id="427" r:id="rId7"/>
    <p:sldId id="397" r:id="rId8"/>
    <p:sldId id="426" r:id="rId9"/>
    <p:sldId id="398" r:id="rId10"/>
    <p:sldId id="428" r:id="rId11"/>
    <p:sldId id="399" r:id="rId12"/>
    <p:sldId id="347" r:id="rId13"/>
    <p:sldId id="400" r:id="rId14"/>
    <p:sldId id="401" r:id="rId15"/>
    <p:sldId id="429" r:id="rId16"/>
    <p:sldId id="402" r:id="rId17"/>
    <p:sldId id="430" r:id="rId18"/>
    <p:sldId id="403" r:id="rId19"/>
    <p:sldId id="404" r:id="rId20"/>
    <p:sldId id="431" r:id="rId21"/>
    <p:sldId id="405" r:id="rId22"/>
    <p:sldId id="406" r:id="rId23"/>
    <p:sldId id="407" r:id="rId24"/>
    <p:sldId id="432" r:id="rId25"/>
    <p:sldId id="408" r:id="rId26"/>
    <p:sldId id="433" r:id="rId27"/>
    <p:sldId id="435" r:id="rId2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A7200"/>
    <a:srgbClr val="F66E6E"/>
    <a:srgbClr val="E6E6E6"/>
    <a:srgbClr val="0033CC"/>
    <a:srgbClr val="E9F6FA"/>
    <a:srgbClr val="2EC5FA"/>
    <a:srgbClr val="F13B3B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22" autoAdjust="0"/>
    <p:restoredTop sz="95256" autoAdjust="0"/>
  </p:normalViewPr>
  <p:slideViewPr>
    <p:cSldViewPr>
      <p:cViewPr varScale="1">
        <p:scale>
          <a:sx n="109" d="100"/>
          <a:sy n="109" d="100"/>
        </p:scale>
        <p:origin x="147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1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327E4E6-F75B-467F-A55E-EC455F283B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0FDAA9-8D57-4E93-9AE2-DF7C62D10B1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fld id="{396D8C00-9F40-44A7-BAF8-003D198BC4F2}" type="datetimeFigureOut">
              <a:rPr lang="en-US"/>
              <a:pPr>
                <a:defRPr/>
              </a:pPr>
              <a:t>12/27/2022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9AC0F5C-48E2-4EA8-B78D-D0EC4E7074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372BE30-EEB1-4F3F-BF33-747385F8F3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9F353D-FD29-446A-BA27-ABBA265128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9445CA-32C7-49FE-B259-C164C4229C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389B1BE2-E78F-4BAE-9DB2-737E590AEC1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Image Placeholder 1">
            <a:extLst>
              <a:ext uri="{FF2B5EF4-FFF2-40B4-BE49-F238E27FC236}">
                <a16:creationId xmlns:a16="http://schemas.microsoft.com/office/drawing/2014/main" id="{C367F961-17D2-4B3D-B120-203F3A08172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Notes Placeholder 2">
            <a:extLst>
              <a:ext uri="{FF2B5EF4-FFF2-40B4-BE49-F238E27FC236}">
                <a16:creationId xmlns:a16="http://schemas.microsoft.com/office/drawing/2014/main" id="{8F863971-6ACB-431C-A5D8-E8CF30DC969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5124" name="Slide Number Placeholder 3">
            <a:extLst>
              <a:ext uri="{FF2B5EF4-FFF2-40B4-BE49-F238E27FC236}">
                <a16:creationId xmlns:a16="http://schemas.microsoft.com/office/drawing/2014/main" id="{915B1093-8BBD-4D42-8BA0-DB3697B238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08C1767-774B-4583-816F-0255E664BE0E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24D1994C-13A4-4798-83AF-9078049408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D41845BC-362B-47C5-8C21-1515D1C3F1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B33AE2EE-5AEB-4A50-998D-DDAF062318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AED082-125D-4F26-A013-ED06D886363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lide Image Placeholder 1">
            <a:extLst>
              <a:ext uri="{FF2B5EF4-FFF2-40B4-BE49-F238E27FC236}">
                <a16:creationId xmlns:a16="http://schemas.microsoft.com/office/drawing/2014/main" id="{24D1994C-13A4-4798-83AF-90780494086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71" name="Notes Placeholder 2">
            <a:extLst>
              <a:ext uri="{FF2B5EF4-FFF2-40B4-BE49-F238E27FC236}">
                <a16:creationId xmlns:a16="http://schemas.microsoft.com/office/drawing/2014/main" id="{D41845BC-362B-47C5-8C21-1515D1C3F12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/>
          </a:p>
        </p:txBody>
      </p:sp>
      <p:sp>
        <p:nvSpPr>
          <p:cNvPr id="7172" name="Slide Number Placeholder 3">
            <a:extLst>
              <a:ext uri="{FF2B5EF4-FFF2-40B4-BE49-F238E27FC236}">
                <a16:creationId xmlns:a16="http://schemas.microsoft.com/office/drawing/2014/main" id="{B33AE2EE-5AEB-4A50-998D-DDAF062318F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AED082-125D-4F26-A013-ED06D886363B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766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9138" y="2130425"/>
            <a:ext cx="7772400" cy="1470025"/>
          </a:xfrm>
        </p:spPr>
        <p:txBody>
          <a:bodyPr/>
          <a:lstStyle>
            <a:lvl1pPr>
              <a:defRPr sz="360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CE186FC-244F-4FD0-B084-1F7715BB755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5225"/>
            <a:ext cx="19812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87D626-908A-49DA-ABB2-3C43E79D196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1A3615B-74C3-4B47-9926-9CDAB7DF0B6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716713" y="6230938"/>
            <a:ext cx="2133600" cy="54927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0F564F-AD66-4074-B5FE-0E5EBBC4D4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40111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E5EA4C4-5AB8-4C08-9939-5F208AE5013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BF2F79A-B25C-4614-AB75-E0659A781A5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451516A-625B-49DA-84E9-B3339E4717F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6A622C-5074-4B37-AC3D-32B475B4555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7775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282575"/>
            <a:ext cx="2057400" cy="60420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82575"/>
            <a:ext cx="6019800" cy="60420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F0F685-A4A2-4AD0-BB0A-D60FC69ABD3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8DA132F-8930-4312-9148-75F0F5D42B0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0234B12-6F59-4BB7-B8D4-E57BDACB9B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50563C-7046-47CA-89FA-588452756A4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07438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1B5AE5-A18B-44A0-874B-08AA4A02A44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2ABBD23-E354-4D89-8F02-001D8A79484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20642C0-A60E-43A6-BE1F-076E77109D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387B3-00BA-4060-9564-2553BF0471B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46270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1356D71-DEE5-44A8-8A98-9BA4F732C55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EFA1726-6263-44EA-B887-1505CCB706F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67DF29-8A7E-4275-B453-84AA11CACF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F654E6-EEF3-4312-A2E7-A0A958E47A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31574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33538"/>
            <a:ext cx="4038600" cy="4691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80F7C53-27B9-4C1A-A242-3AFD7D0B05F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095C4A-CACD-4D64-9C67-4E160541438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1661CA-274A-4EBC-9205-E2CB9572CD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B78874-53DB-4378-9476-22AB05DAABD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07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1723FA00-0CAE-4FC1-B95B-A9B362E20D5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21570C35-C1F4-41D0-B9D2-435BFF37C4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E3016895-9257-45D3-9190-78CAFE058DB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BA8677-4D58-4D15-8DDE-63D381938C23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1214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1E12E27F-303E-4A7F-89AA-68EABF6818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DBE86A5-FD18-454D-A30B-33702225D7A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3CB399C-C79A-4BA7-AB5D-D654A77D26E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F4ED9A-F90E-46CA-BEA6-F73887F7DD6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846287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AE32B3F-110D-4E3A-8F7E-050927E2503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E1900A1-0299-4141-848F-C80F97AF5F2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9501229-CA6D-4F40-A262-226440F3A7F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411D4-19AE-452E-815A-47D1EBF580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6368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5D0D9-2393-4494-8555-CCDACF42967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3230A9-9233-463D-9B75-3231D658A6D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9E7CAB-7A44-46E1-83CF-8D9DDE3166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C8FBB0-B392-44B1-A98A-5C89258BED4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203742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183C0-C1A5-4786-923D-09A12A30353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6028D6D-7D0B-4104-AC0D-755FEFB03D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327BF5-0781-4FF8-B109-4E92E40A97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0A1351-2EEB-44DD-8339-084708B5B45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8345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D5B673A-9F84-46E0-A5A5-F110338453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752600" y="282575"/>
            <a:ext cx="70866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E6D5058-B0E0-4F81-A86B-E903BB3E75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33538"/>
            <a:ext cx="8229600" cy="4691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ACD2EF68-1122-4E30-B822-553D2DAD3C91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78563"/>
            <a:ext cx="19812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14/05/2016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3BA6521-1B50-446E-BDFB-F2AD3420B70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719388" y="62833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0B9C0032-C4B8-4388-905F-5BD057F54A9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05600" y="6226175"/>
            <a:ext cx="2133600" cy="55403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2BF25B81-2317-40F4-B0EA-E938A82FD55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9" r:id="rId1"/>
    <p:sldLayoutId id="2147484129" r:id="rId2"/>
    <p:sldLayoutId id="2147484130" r:id="rId3"/>
    <p:sldLayoutId id="2147484131" r:id="rId4"/>
    <p:sldLayoutId id="2147484132" r:id="rId5"/>
    <p:sldLayoutId id="2147484133" r:id="rId6"/>
    <p:sldLayoutId id="2147484134" r:id="rId7"/>
    <p:sldLayoutId id="2147484135" r:id="rId8"/>
    <p:sldLayoutId id="2147484136" r:id="rId9"/>
    <p:sldLayoutId id="2147484137" r:id="rId10"/>
    <p:sldLayoutId id="2147484138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rgbClr val="996633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 b="1">
          <a:solidFill>
            <a:srgbClr val="996633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900" kern="1200">
          <a:solidFill>
            <a:srgbClr val="000066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600" kern="1200">
          <a:solidFill>
            <a:srgbClr val="000066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 kern="1200">
          <a:solidFill>
            <a:srgbClr val="000066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rgbClr val="000066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rgbClr val="00006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EF37AEF4-B0EF-478D-BC9C-41BCA471347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85800" y="2432050"/>
            <a:ext cx="7772400" cy="1828800"/>
          </a:xfrm>
        </p:spPr>
        <p:txBody>
          <a:bodyPr/>
          <a:lstStyle/>
          <a:p>
            <a:pPr algn="ctr" eaLnBrk="1" hangingPunct="1"/>
            <a:r>
              <a:rPr lang="en-US" altLang="en-US" sz="28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altLang="en-US" sz="28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altLang="en-US" sz="28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altLang="en-US" sz="28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altLang="en-US" sz="28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altLang="en-US" sz="28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en-US" sz="28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altLang="en-US" sz="28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altLang="en-US" sz="28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altLang="en-US" sz="28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800" dirty="0" err="1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altLang="en-US" sz="2800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Flutter</a:t>
            </a:r>
          </a:p>
        </p:txBody>
      </p:sp>
      <p:sp>
        <p:nvSpPr>
          <p:cNvPr id="4100" name="Rectangle 1">
            <a:extLst>
              <a:ext uri="{FF2B5EF4-FFF2-40B4-BE49-F238E27FC236}">
                <a16:creationId xmlns:a16="http://schemas.microsoft.com/office/drawing/2014/main" id="{97B9EBEF-441D-4271-841E-9016BBF91D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0600" y="488950"/>
            <a:ext cx="716280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9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CẦN THƠ</a:t>
            </a:r>
            <a:b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 TÂM CÔNG NGHỆ PHẦN MỀM</a:t>
            </a:r>
          </a:p>
        </p:txBody>
      </p:sp>
      <p:sp>
        <p:nvSpPr>
          <p:cNvPr id="4101" name="Slide Number Placeholder 1">
            <a:extLst>
              <a:ext uri="{FF2B5EF4-FFF2-40B4-BE49-F238E27FC236}">
                <a16:creationId xmlns:a16="http://schemas.microsoft.com/office/drawing/2014/main" id="{31B16045-60C7-4926-9003-77B17EAFF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9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128B8E7-BD90-49FD-93FF-39739D37B5CD}" type="slidenum">
              <a:rPr lang="en-US" altLang="en-US" sz="1400" b="1" smtClean="0">
                <a:solidFill>
                  <a:schemeClr val="tx1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400" b="1" dirty="0">
              <a:solidFill>
                <a:schemeClr val="tx1"/>
              </a:solidFill>
            </a:endParaRPr>
          </a:p>
        </p:txBody>
      </p:sp>
      <p:sp>
        <p:nvSpPr>
          <p:cNvPr id="4104" name="TextBox 9">
            <a:extLst>
              <a:ext uri="{FF2B5EF4-FFF2-40B4-BE49-F238E27FC236}">
                <a16:creationId xmlns:a16="http://schemas.microsoft.com/office/drawing/2014/main" id="{01841A6B-4ED2-4312-A60B-6AB0D096CB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4810027"/>
            <a:ext cx="3062287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9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biên</a:t>
            </a: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soạn</a:t>
            </a:r>
            <a:r>
              <a:rPr lang="en-US" altLang="en-US" sz="1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Minh Loan</a:t>
            </a:r>
          </a:p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b="1" dirty="0" err="1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Khánh</a:t>
            </a:r>
            <a:r>
              <a:rPr lang="en-US" altLang="en-US" sz="18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Duy</a:t>
            </a:r>
            <a:endParaRPr lang="en-US" altLang="en-US" sz="1800" dirty="0">
              <a:solidFill>
                <a:srgbClr val="00206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FAF81A-3CFF-40C7-A800-D4EC15F0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566" y="1136116"/>
            <a:ext cx="2340867" cy="158453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A8B2C-0307-4CA8-B0C9-9F0EBFF0B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dirty="0">
                <a:latin typeface="Arial"/>
                <a:cs typeface="Arial"/>
              </a:rPr>
              <a:t>Flutter</a:t>
            </a:r>
            <a:r>
              <a:rPr lang="vi-VN" sz="3200" spc="-40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Framework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C78BB-785F-4664-8F4C-19ED22BE6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3200" b="1" dirty="0">
                <a:latin typeface="Arial"/>
                <a:cs typeface="Arial"/>
              </a:rPr>
              <a:t>Animation</a:t>
            </a:r>
            <a:r>
              <a:rPr lang="vi-VN" sz="3200" dirty="0">
                <a:latin typeface="Arial"/>
                <a:cs typeface="Arial"/>
              </a:rPr>
              <a:t>/</a:t>
            </a:r>
            <a:r>
              <a:rPr lang="vi-VN" sz="3200" b="1" dirty="0">
                <a:latin typeface="Arial"/>
                <a:cs typeface="Arial"/>
              </a:rPr>
              <a:t>Painting</a:t>
            </a:r>
            <a:r>
              <a:rPr lang="vi-VN" sz="3200" dirty="0">
                <a:latin typeface="Arial"/>
                <a:cs typeface="Arial"/>
              </a:rPr>
              <a:t>/</a:t>
            </a:r>
            <a:r>
              <a:rPr lang="vi-VN" sz="3200" b="1" dirty="0">
                <a:latin typeface="Arial"/>
                <a:cs typeface="Arial"/>
              </a:rPr>
              <a:t>Gesture</a:t>
            </a:r>
            <a:r>
              <a:rPr lang="vi-VN" sz="3200" dirty="0">
                <a:latin typeface="Arial"/>
                <a:cs typeface="Arial"/>
              </a:rPr>
              <a:t>: Là </a:t>
            </a:r>
            <a:r>
              <a:rPr lang="vi-VN" sz="3200" spc="5" dirty="0">
                <a:latin typeface="Arial"/>
                <a:cs typeface="Arial"/>
              </a:rPr>
              <a:t>các thư </a:t>
            </a:r>
            <a:r>
              <a:rPr lang="vi-VN" sz="3200" spc="-10" dirty="0">
                <a:latin typeface="Arial"/>
                <a:cs typeface="Arial"/>
              </a:rPr>
              <a:t>viện </a:t>
            </a:r>
            <a:r>
              <a:rPr lang="vi-VN" sz="3200" spc="5" dirty="0">
                <a:latin typeface="Arial"/>
                <a:cs typeface="Arial"/>
              </a:rPr>
              <a:t>cung cấp các </a:t>
            </a:r>
            <a:r>
              <a:rPr lang="vi-VN" sz="3200" dirty="0">
                <a:latin typeface="Arial"/>
                <a:cs typeface="Arial"/>
              </a:rPr>
              <a:t>khối </a:t>
            </a:r>
            <a:r>
              <a:rPr lang="vi-VN" sz="3200" spc="-5" dirty="0">
                <a:latin typeface="Arial"/>
                <a:cs typeface="Arial"/>
              </a:rPr>
              <a:t>xây </a:t>
            </a:r>
            <a:r>
              <a:rPr lang="vi-VN" sz="3200" dirty="0">
                <a:latin typeface="Arial"/>
                <a:cs typeface="Arial"/>
              </a:rPr>
              <a:t>dựng cơ bản (basic </a:t>
            </a:r>
            <a:r>
              <a:rPr lang="vi-VN" sz="3200" spc="-5" dirty="0">
                <a:latin typeface="Arial"/>
                <a:cs typeface="Arial"/>
              </a:rPr>
              <a:t>building </a:t>
            </a:r>
            <a:r>
              <a:rPr lang="vi-VN" sz="3200" dirty="0">
                <a:latin typeface="Arial"/>
                <a:cs typeface="Arial"/>
              </a:rPr>
              <a:t>blocks) cho </a:t>
            </a:r>
            <a:r>
              <a:rPr lang="vi-VN" sz="3200" spc="-10" dirty="0">
                <a:latin typeface="Arial"/>
                <a:cs typeface="Arial"/>
              </a:rPr>
              <a:t>việc </a:t>
            </a:r>
            <a:r>
              <a:rPr lang="vi-VN" sz="3200" dirty="0">
                <a:latin typeface="Arial"/>
                <a:cs typeface="Arial"/>
              </a:rPr>
              <a:t>thực </a:t>
            </a:r>
            <a:r>
              <a:rPr lang="vi-VN" sz="3200" spc="-5">
                <a:latin typeface="Arial"/>
                <a:cs typeface="Arial"/>
              </a:rPr>
              <a:t>hiện </a:t>
            </a:r>
            <a:r>
              <a:rPr lang="vi-VN" sz="3200">
                <a:latin typeface="Arial"/>
                <a:cs typeface="Arial"/>
              </a:rPr>
              <a:t>các </a:t>
            </a:r>
            <a:r>
              <a:rPr lang="vi-VN" sz="3200" spc="-5" dirty="0">
                <a:latin typeface="Arial"/>
                <a:cs typeface="Arial"/>
              </a:rPr>
              <a:t>chuyển </a:t>
            </a:r>
            <a:r>
              <a:rPr lang="vi-VN" sz="3200" dirty="0">
                <a:latin typeface="Arial"/>
                <a:cs typeface="Arial"/>
              </a:rPr>
              <a:t>động trong </a:t>
            </a:r>
            <a:r>
              <a:rPr lang="vi-VN" sz="3200" b="1" dirty="0">
                <a:latin typeface="Arial"/>
                <a:cs typeface="Arial"/>
              </a:rPr>
              <a:t>Flutter</a:t>
            </a:r>
            <a:r>
              <a:rPr lang="vi-VN" sz="3200" dirty="0">
                <a:latin typeface="Arial"/>
                <a:cs typeface="Arial"/>
              </a:rPr>
              <a:t> (</a:t>
            </a:r>
            <a:r>
              <a:rPr lang="vi-VN" sz="3200" b="1" dirty="0">
                <a:latin typeface="Arial"/>
                <a:cs typeface="Arial"/>
              </a:rPr>
              <a:t>Animation</a:t>
            </a:r>
            <a:r>
              <a:rPr lang="vi-VN" sz="3200" dirty="0">
                <a:latin typeface="Arial"/>
                <a:cs typeface="Arial"/>
              </a:rPr>
              <a:t>), hỗ </a:t>
            </a:r>
            <a:r>
              <a:rPr lang="vi-VN" sz="3200" spc="5" dirty="0">
                <a:latin typeface="Arial"/>
                <a:cs typeface="Arial"/>
              </a:rPr>
              <a:t>trợ </a:t>
            </a:r>
            <a:r>
              <a:rPr lang="vi-VN" sz="3200" spc="-5" dirty="0">
                <a:latin typeface="Arial"/>
                <a:cs typeface="Arial"/>
              </a:rPr>
              <a:t>xây </a:t>
            </a:r>
            <a:r>
              <a:rPr lang="vi-VN" sz="3200" dirty="0">
                <a:latin typeface="Arial"/>
                <a:cs typeface="Arial"/>
              </a:rPr>
              <a:t>dựng giao </a:t>
            </a:r>
            <a:r>
              <a:rPr lang="vi-VN" sz="3200" spc="-5" dirty="0">
                <a:latin typeface="Arial"/>
                <a:cs typeface="Arial"/>
              </a:rPr>
              <a:t>diện </a:t>
            </a:r>
            <a:r>
              <a:rPr lang="vi-VN" sz="3200" dirty="0">
                <a:latin typeface="Arial"/>
                <a:cs typeface="Arial"/>
              </a:rPr>
              <a:t>(</a:t>
            </a:r>
            <a:r>
              <a:rPr lang="vi-VN" sz="3200" b="1" dirty="0">
                <a:latin typeface="Arial"/>
                <a:cs typeface="Arial"/>
              </a:rPr>
              <a:t>Painting</a:t>
            </a:r>
            <a:r>
              <a:rPr lang="vi-VN" sz="3200" dirty="0">
                <a:latin typeface="Arial"/>
                <a:cs typeface="Arial"/>
              </a:rPr>
              <a:t>), nhận </a:t>
            </a:r>
            <a:r>
              <a:rPr lang="vi-VN" sz="3200" spc="-5" dirty="0">
                <a:latin typeface="Arial"/>
                <a:cs typeface="Arial"/>
              </a:rPr>
              <a:t>dạng </a:t>
            </a:r>
            <a:r>
              <a:rPr lang="vi-VN" sz="3200" dirty="0">
                <a:latin typeface="Arial"/>
                <a:cs typeface="Arial"/>
              </a:rPr>
              <a:t>tương </a:t>
            </a:r>
            <a:r>
              <a:rPr lang="vi-VN" sz="3200" spc="5" dirty="0">
                <a:latin typeface="Arial"/>
                <a:cs typeface="Arial"/>
              </a:rPr>
              <a:t>tác cử </a:t>
            </a:r>
            <a:r>
              <a:rPr lang="vi-VN" sz="3200" dirty="0">
                <a:latin typeface="Arial"/>
                <a:cs typeface="Arial"/>
              </a:rPr>
              <a:t>chỉ của </a:t>
            </a:r>
            <a:r>
              <a:rPr lang="vi-VN" sz="3200" spc="5" dirty="0">
                <a:latin typeface="Arial"/>
                <a:cs typeface="Arial"/>
              </a:rPr>
              <a:t>người </a:t>
            </a:r>
            <a:r>
              <a:rPr lang="vi-VN" sz="3200" dirty="0">
                <a:latin typeface="Arial"/>
                <a:cs typeface="Arial"/>
              </a:rPr>
              <a:t>dùng</a:t>
            </a:r>
            <a:r>
              <a:rPr lang="vi-VN" sz="3200" spc="-65" dirty="0">
                <a:latin typeface="Arial"/>
                <a:cs typeface="Arial"/>
              </a:rPr>
              <a:t> </a:t>
            </a:r>
            <a:r>
              <a:rPr lang="vi-VN" sz="3200" spc="5" dirty="0">
                <a:latin typeface="Arial"/>
                <a:cs typeface="Arial"/>
              </a:rPr>
              <a:t>(</a:t>
            </a:r>
            <a:r>
              <a:rPr lang="vi-VN" sz="3200" b="1" spc="5" dirty="0">
                <a:latin typeface="Arial"/>
                <a:cs typeface="Arial"/>
              </a:rPr>
              <a:t>Gesture</a:t>
            </a:r>
            <a:r>
              <a:rPr lang="vi-VN" sz="3200" spc="5" dirty="0">
                <a:latin typeface="Arial"/>
                <a:cs typeface="Arial"/>
              </a:rPr>
              <a:t>).</a:t>
            </a:r>
            <a:endParaRPr lang="vi-VN" sz="3200" dirty="0">
              <a:latin typeface="Arial"/>
              <a:cs typeface="Arial"/>
            </a:endParaRP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153D2-82B5-4FDA-A9DA-210A9668E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023709-2AB5-40B2-9C93-F744C3E53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266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A7B68-9D56-42E2-A906-54CF14103F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Một số thành phần khác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5847A-3BC7-42B3-9239-EC1CE6F822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6870" marR="363220" indent="-344805">
              <a:lnSpc>
                <a:spcPct val="100000"/>
              </a:lnSpc>
              <a:spcBef>
                <a:spcPts val="100"/>
              </a:spcBef>
              <a:buClr>
                <a:srgbClr val="3366FF"/>
              </a:buClr>
              <a:buChar char="-"/>
              <a:tabLst>
                <a:tab pos="356870" algn="l"/>
                <a:tab pos="357505" algn="l"/>
              </a:tabLst>
            </a:pPr>
            <a:r>
              <a:rPr lang="vi-VN" sz="3000" b="1" spc="-5" dirty="0">
                <a:latin typeface="Arial"/>
                <a:cs typeface="Arial"/>
              </a:rPr>
              <a:t>Rendering</a:t>
            </a:r>
            <a:r>
              <a:rPr lang="vi-VN" sz="3000" spc="-5" dirty="0">
                <a:latin typeface="Arial"/>
                <a:cs typeface="Arial"/>
              </a:rPr>
              <a:t>: </a:t>
            </a:r>
            <a:r>
              <a:rPr lang="vi-VN" sz="3000" dirty="0">
                <a:latin typeface="Arial"/>
                <a:cs typeface="Arial"/>
              </a:rPr>
              <a:t>các UI components được tổ chức dưới dạng cây </a:t>
            </a:r>
            <a:r>
              <a:rPr lang="vi-VN" sz="3000" spc="5" dirty="0">
                <a:latin typeface="Arial"/>
                <a:cs typeface="Arial"/>
              </a:rPr>
              <a:t>phân </a:t>
            </a:r>
            <a:r>
              <a:rPr lang="vi-VN" sz="3000" dirty="0">
                <a:latin typeface="Arial"/>
                <a:cs typeface="Arial"/>
              </a:rPr>
              <a:t>tầng </a:t>
            </a:r>
            <a:r>
              <a:rPr lang="vi-VN" sz="3000" spc="-10" dirty="0">
                <a:latin typeface="Arial"/>
                <a:cs typeface="Arial"/>
              </a:rPr>
              <a:t>với </a:t>
            </a:r>
            <a:r>
              <a:rPr lang="vi-VN" sz="3000" spc="5" dirty="0">
                <a:latin typeface="Arial"/>
                <a:cs typeface="Arial"/>
              </a:rPr>
              <a:t>mỗi </a:t>
            </a:r>
            <a:r>
              <a:rPr lang="vi-VN" sz="3000" dirty="0">
                <a:latin typeface="Arial"/>
                <a:cs typeface="Arial"/>
              </a:rPr>
              <a:t>node </a:t>
            </a:r>
            <a:r>
              <a:rPr lang="vi-VN" sz="3000" spc="-5" dirty="0">
                <a:latin typeface="Arial"/>
                <a:cs typeface="Arial"/>
              </a:rPr>
              <a:t>là một </a:t>
            </a:r>
            <a:r>
              <a:rPr lang="vi-VN" sz="3000" dirty="0">
                <a:latin typeface="Arial"/>
                <a:cs typeface="Arial"/>
              </a:rPr>
              <a:t>RenderObject.</a:t>
            </a:r>
          </a:p>
          <a:p>
            <a:pPr marL="356870" marR="5080" indent="-344805">
              <a:lnSpc>
                <a:spcPct val="100000"/>
              </a:lnSpc>
              <a:spcBef>
                <a:spcPts val="580"/>
              </a:spcBef>
              <a:buClr>
                <a:srgbClr val="3366FF"/>
              </a:buClr>
              <a:buChar char="-"/>
              <a:tabLst>
                <a:tab pos="356870" algn="l"/>
                <a:tab pos="357505" algn="l"/>
              </a:tabLst>
            </a:pPr>
            <a:r>
              <a:rPr lang="vi-VN" sz="3000" b="1" spc="5" dirty="0">
                <a:latin typeface="Arial"/>
                <a:cs typeface="Arial"/>
              </a:rPr>
              <a:t>Widgets</a:t>
            </a:r>
            <a:r>
              <a:rPr lang="vi-VN" sz="3000" spc="5" dirty="0">
                <a:latin typeface="Arial"/>
                <a:cs typeface="Arial"/>
              </a:rPr>
              <a:t>: </a:t>
            </a:r>
            <a:r>
              <a:rPr lang="vi-VN" sz="3000" spc="-5" dirty="0">
                <a:latin typeface="Arial"/>
                <a:cs typeface="Arial"/>
              </a:rPr>
              <a:t>Được </a:t>
            </a:r>
            <a:r>
              <a:rPr lang="vi-VN" sz="3000" spc="-10" dirty="0">
                <a:latin typeface="Arial"/>
                <a:cs typeface="Arial"/>
              </a:rPr>
              <a:t>xây </a:t>
            </a:r>
            <a:r>
              <a:rPr lang="vi-VN" sz="3000" dirty="0">
                <a:latin typeface="Arial"/>
                <a:cs typeface="Arial"/>
              </a:rPr>
              <a:t>dựng bởi Dart </a:t>
            </a:r>
            <a:r>
              <a:rPr lang="vi-VN" sz="3000" spc="-5" dirty="0">
                <a:latin typeface="Arial"/>
                <a:cs typeface="Arial"/>
              </a:rPr>
              <a:t>với </a:t>
            </a:r>
            <a:r>
              <a:rPr lang="vi-VN" sz="3000" dirty="0">
                <a:latin typeface="Arial"/>
                <a:cs typeface="Arial"/>
              </a:rPr>
              <a:t>cảm hứng </a:t>
            </a:r>
            <a:r>
              <a:rPr lang="vi-VN" sz="3000" spc="5" dirty="0">
                <a:latin typeface="Arial"/>
                <a:cs typeface="Arial"/>
              </a:rPr>
              <a:t>từ </a:t>
            </a:r>
            <a:r>
              <a:rPr lang="vi-VN" sz="3000" dirty="0">
                <a:latin typeface="Arial"/>
                <a:cs typeface="Arial"/>
              </a:rPr>
              <a:t>React. </a:t>
            </a:r>
            <a:r>
              <a:rPr lang="vi-VN" sz="3000" spc="10" dirty="0">
                <a:latin typeface="Arial"/>
                <a:cs typeface="Arial"/>
              </a:rPr>
              <a:t>Widgets </a:t>
            </a:r>
            <a:r>
              <a:rPr lang="vi-VN" sz="3000" spc="5" dirty="0">
                <a:latin typeface="Arial"/>
                <a:cs typeface="Arial"/>
              </a:rPr>
              <a:t>nhận </a:t>
            </a:r>
            <a:r>
              <a:rPr lang="vi-VN" sz="3000" spc="-15" dirty="0">
                <a:latin typeface="Arial"/>
                <a:cs typeface="Arial"/>
              </a:rPr>
              <a:t>và </a:t>
            </a:r>
            <a:r>
              <a:rPr lang="vi-VN" sz="3000" spc="-5" dirty="0">
                <a:latin typeface="Arial"/>
                <a:cs typeface="Arial"/>
              </a:rPr>
              <a:t>lưu </a:t>
            </a:r>
            <a:r>
              <a:rPr lang="vi-VN" sz="3000" dirty="0">
                <a:latin typeface="Arial"/>
                <a:cs typeface="Arial"/>
              </a:rPr>
              <a:t>trữ trạng thái (state) của UI, </a:t>
            </a:r>
            <a:r>
              <a:rPr lang="vi-VN" sz="3000" spc="-15" dirty="0">
                <a:latin typeface="Arial"/>
                <a:cs typeface="Arial"/>
              </a:rPr>
              <a:t>và </a:t>
            </a:r>
            <a:r>
              <a:rPr lang="vi-VN" sz="3000" dirty="0">
                <a:latin typeface="Arial"/>
                <a:cs typeface="Arial"/>
              </a:rPr>
              <a:t>sẽ </a:t>
            </a:r>
            <a:r>
              <a:rPr lang="vi-VN" sz="3000" spc="-5" dirty="0">
                <a:latin typeface="Arial"/>
                <a:cs typeface="Arial"/>
              </a:rPr>
              <a:t>rebuild </a:t>
            </a:r>
            <a:r>
              <a:rPr lang="vi-VN" sz="3000" spc="5" dirty="0">
                <a:latin typeface="Arial"/>
                <a:cs typeface="Arial"/>
              </a:rPr>
              <a:t>nếu </a:t>
            </a:r>
            <a:r>
              <a:rPr lang="vi-VN" sz="3000" dirty="0">
                <a:latin typeface="Arial"/>
                <a:cs typeface="Arial"/>
              </a:rPr>
              <a:t>state thay</a:t>
            </a:r>
            <a:r>
              <a:rPr lang="vi-VN" sz="3000" spc="-45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đổi.</a:t>
            </a:r>
          </a:p>
          <a:p>
            <a:pPr marL="356870" marR="227329" indent="-344805">
              <a:lnSpc>
                <a:spcPct val="100000"/>
              </a:lnSpc>
              <a:spcBef>
                <a:spcPts val="585"/>
              </a:spcBef>
              <a:buClr>
                <a:srgbClr val="3366FF"/>
              </a:buClr>
              <a:buFont typeface="Arial"/>
              <a:buChar char="-"/>
              <a:tabLst>
                <a:tab pos="441959" algn="l"/>
                <a:tab pos="442595" algn="l"/>
              </a:tabLst>
            </a:pPr>
            <a:r>
              <a:rPr lang="vi-VN" sz="3000" b="1" dirty="0">
                <a:latin typeface="Arial"/>
                <a:cs typeface="Arial"/>
              </a:rPr>
              <a:t>Material</a:t>
            </a:r>
            <a:r>
              <a:rPr lang="vi-VN" sz="3000" dirty="0">
                <a:latin typeface="Arial"/>
                <a:cs typeface="Arial"/>
              </a:rPr>
              <a:t>/</a:t>
            </a:r>
            <a:r>
              <a:rPr lang="vi-VN" sz="3000" b="1" dirty="0">
                <a:latin typeface="Arial"/>
                <a:cs typeface="Arial"/>
              </a:rPr>
              <a:t>Cupertino</a:t>
            </a:r>
            <a:r>
              <a:rPr lang="vi-VN" sz="3000" dirty="0">
                <a:latin typeface="Arial"/>
                <a:cs typeface="Arial"/>
              </a:rPr>
              <a:t>: </a:t>
            </a:r>
            <a:r>
              <a:rPr lang="vi-VN" sz="3000" spc="-5" dirty="0">
                <a:latin typeface="Arial"/>
                <a:cs typeface="Arial"/>
              </a:rPr>
              <a:t>Được </a:t>
            </a:r>
            <a:r>
              <a:rPr lang="vi-VN" sz="3000" spc="-10" dirty="0">
                <a:latin typeface="Arial"/>
                <a:cs typeface="Arial"/>
              </a:rPr>
              <a:t>xây </a:t>
            </a:r>
            <a:r>
              <a:rPr lang="vi-VN" sz="3000" dirty="0">
                <a:latin typeface="Arial"/>
                <a:cs typeface="Arial"/>
              </a:rPr>
              <a:t>dựng từ </a:t>
            </a:r>
            <a:r>
              <a:rPr lang="vi-VN" sz="3000" spc="10" dirty="0">
                <a:latin typeface="Arial"/>
                <a:cs typeface="Arial"/>
              </a:rPr>
              <a:t>Widgets</a:t>
            </a:r>
            <a:r>
              <a:rPr lang="vi-VN" sz="3000" spc="-130" dirty="0">
                <a:latin typeface="Arial"/>
                <a:cs typeface="Arial"/>
              </a:rPr>
              <a:t> </a:t>
            </a:r>
            <a:r>
              <a:rPr lang="vi-VN" sz="3000" spc="-5" dirty="0">
                <a:latin typeface="Arial"/>
                <a:cs typeface="Arial"/>
              </a:rPr>
              <a:t>library </a:t>
            </a:r>
            <a:r>
              <a:rPr lang="vi-VN" sz="3000" dirty="0">
                <a:latin typeface="Arial"/>
                <a:cs typeface="Arial"/>
              </a:rPr>
              <a:t>để </a:t>
            </a:r>
            <a:r>
              <a:rPr lang="vi-VN" sz="3000" spc="-5" dirty="0">
                <a:latin typeface="Arial"/>
                <a:cs typeface="Arial"/>
              </a:rPr>
              <a:t>triển </a:t>
            </a:r>
            <a:r>
              <a:rPr lang="vi-VN" sz="3000" dirty="0">
                <a:latin typeface="Arial"/>
                <a:cs typeface="Arial"/>
              </a:rPr>
              <a:t>khai </a:t>
            </a:r>
            <a:r>
              <a:rPr lang="vi-VN" sz="3000" spc="-5" dirty="0">
                <a:latin typeface="Arial"/>
                <a:cs typeface="Arial"/>
              </a:rPr>
              <a:t>ngôn ngữ </a:t>
            </a:r>
            <a:r>
              <a:rPr lang="vi-VN" sz="3000" dirty="0">
                <a:latin typeface="Arial"/>
                <a:cs typeface="Arial"/>
              </a:rPr>
              <a:t>thiết kế </a:t>
            </a:r>
            <a:r>
              <a:rPr lang="vi-VN" sz="3000" spc="-5" dirty="0">
                <a:latin typeface="Arial"/>
                <a:cs typeface="Arial"/>
              </a:rPr>
              <a:t>Material (</a:t>
            </a:r>
            <a:r>
              <a:rPr lang="vi-VN" sz="3000" b="1" spc="-5" dirty="0">
                <a:latin typeface="Arial"/>
                <a:cs typeface="Arial"/>
              </a:rPr>
              <a:t>Android</a:t>
            </a:r>
            <a:r>
              <a:rPr lang="vi-VN" sz="3000" spc="-5" dirty="0">
                <a:latin typeface="Arial"/>
                <a:cs typeface="Arial"/>
              </a:rPr>
              <a:t>), Cupertino</a:t>
            </a:r>
            <a:r>
              <a:rPr lang="vi-VN" sz="3000" dirty="0">
                <a:latin typeface="Arial"/>
                <a:cs typeface="Arial"/>
              </a:rPr>
              <a:t> </a:t>
            </a:r>
            <a:r>
              <a:rPr lang="vi-VN" sz="3000" spc="-5" dirty="0">
                <a:latin typeface="Arial"/>
                <a:cs typeface="Arial"/>
              </a:rPr>
              <a:t>(</a:t>
            </a:r>
            <a:r>
              <a:rPr lang="vi-VN" sz="3000" b="1" spc="-5" dirty="0">
                <a:latin typeface="Arial"/>
                <a:cs typeface="Arial"/>
              </a:rPr>
              <a:t>IOS</a:t>
            </a:r>
            <a:r>
              <a:rPr lang="vi-VN" sz="3000" spc="-5" dirty="0">
                <a:latin typeface="Arial"/>
                <a:cs typeface="Arial"/>
              </a:rPr>
              <a:t>).</a:t>
            </a:r>
            <a:endParaRPr lang="vi-VN" sz="3000" dirty="0">
              <a:latin typeface="Arial"/>
              <a:cs typeface="Arial"/>
            </a:endParaRPr>
          </a:p>
          <a:p>
            <a:endParaRPr lang="vi-V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4A37E0-C4FB-4D73-A78A-F188B9F2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2D418-9B1E-4331-980D-409524968F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473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pc="-5" dirty="0"/>
              <a:t>Widgets </a:t>
            </a:r>
            <a:r>
              <a:rPr lang="en-US" sz="3200" dirty="0"/>
              <a:t>– </a:t>
            </a:r>
            <a:r>
              <a:rPr lang="en-US" sz="3200" spc="-5" dirty="0" err="1"/>
              <a:t>Xây</a:t>
            </a:r>
            <a:r>
              <a:rPr lang="en-US" sz="3200" spc="-5" dirty="0"/>
              <a:t> </a:t>
            </a:r>
            <a:r>
              <a:rPr lang="en-US" sz="3200" dirty="0" err="1"/>
              <a:t>dựng</a:t>
            </a:r>
            <a:r>
              <a:rPr lang="en-US" sz="3200" dirty="0"/>
              <a:t> </a:t>
            </a:r>
            <a:r>
              <a:rPr lang="en-US" sz="3200" spc="-25" dirty="0"/>
              <a:t>Layout </a:t>
            </a:r>
            <a:r>
              <a:rPr lang="en-US" sz="3200" spc="-5" dirty="0" err="1"/>
              <a:t>trong</a:t>
            </a:r>
            <a:r>
              <a:rPr lang="en-US" sz="3200" spc="155" dirty="0"/>
              <a:t> </a:t>
            </a:r>
            <a:r>
              <a:rPr lang="en-US" sz="3200" dirty="0"/>
              <a:t>Flutter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AD2CB7EB-9AFA-4611-BE75-40391869E863}"/>
              </a:ext>
            </a:extLst>
          </p:cNvPr>
          <p:cNvGrpSpPr/>
          <p:nvPr/>
        </p:nvGrpSpPr>
        <p:grpSpPr>
          <a:xfrm>
            <a:off x="6324600" y="2081921"/>
            <a:ext cx="2514600" cy="3289470"/>
            <a:chOff x="4514088" y="1194816"/>
            <a:chExt cx="4173220" cy="5015230"/>
          </a:xfrm>
        </p:grpSpPr>
        <p:sp>
          <p:nvSpPr>
            <p:cNvPr id="7" name="object 3">
              <a:extLst>
                <a:ext uri="{FF2B5EF4-FFF2-40B4-BE49-F238E27FC236}">
                  <a16:creationId xmlns:a16="http://schemas.microsoft.com/office/drawing/2014/main" id="{76B3C9C9-BF70-45B0-974A-62D92051BE34}"/>
                </a:ext>
              </a:extLst>
            </p:cNvPr>
            <p:cNvSpPr/>
            <p:nvPr/>
          </p:nvSpPr>
          <p:spPr>
            <a:xfrm>
              <a:off x="4514088" y="1194816"/>
              <a:ext cx="113507" cy="50147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object 4">
              <a:extLst>
                <a:ext uri="{FF2B5EF4-FFF2-40B4-BE49-F238E27FC236}">
                  <a16:creationId xmlns:a16="http://schemas.microsoft.com/office/drawing/2014/main" id="{2D6B72AA-D549-4B1A-B5D2-E1F82FF5B8E2}"/>
                </a:ext>
              </a:extLst>
            </p:cNvPr>
            <p:cNvSpPr/>
            <p:nvPr/>
          </p:nvSpPr>
          <p:spPr>
            <a:xfrm>
              <a:off x="4572000" y="1219200"/>
              <a:ext cx="0" cy="4916170"/>
            </a:xfrm>
            <a:custGeom>
              <a:avLst/>
              <a:gdLst/>
              <a:ahLst/>
              <a:cxnLst/>
              <a:rect l="l" t="t" r="r" b="b"/>
              <a:pathLst>
                <a:path h="4916170">
                  <a:moveTo>
                    <a:pt x="0" y="0"/>
                  </a:moveTo>
                  <a:lnTo>
                    <a:pt x="0" y="4915687"/>
                  </a:lnTo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3D956269-BB69-4243-B9AD-A366F2ED453C}"/>
                </a:ext>
              </a:extLst>
            </p:cNvPr>
            <p:cNvSpPr/>
            <p:nvPr/>
          </p:nvSpPr>
          <p:spPr>
            <a:xfrm>
              <a:off x="4648200" y="2444496"/>
              <a:ext cx="4038600" cy="245364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E858436-715C-4490-9933-179D5970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3538"/>
            <a:ext cx="5681502" cy="4691062"/>
          </a:xfrm>
        </p:spPr>
        <p:txBody>
          <a:bodyPr/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vi-VN" sz="3000" spc="-20" dirty="0">
                <a:latin typeface="Arial"/>
                <a:cs typeface="Arial"/>
              </a:rPr>
              <a:t>Trong </a:t>
            </a:r>
            <a:r>
              <a:rPr lang="vi-VN" sz="3000" spc="5" dirty="0">
                <a:latin typeface="Arial"/>
                <a:cs typeface="Arial"/>
              </a:rPr>
              <a:t>phần </a:t>
            </a:r>
            <a:r>
              <a:rPr lang="vi-VN" sz="3000" spc="-50" dirty="0">
                <a:latin typeface="Arial"/>
                <a:cs typeface="Arial"/>
              </a:rPr>
              <a:t>này, </a:t>
            </a:r>
            <a:r>
              <a:rPr lang="vi-VN" sz="3000" dirty="0">
                <a:latin typeface="Arial"/>
                <a:cs typeface="Arial"/>
              </a:rPr>
              <a:t>chúng ta </a:t>
            </a:r>
            <a:r>
              <a:rPr lang="vi-VN" sz="3000" spc="-5" dirty="0">
                <a:latin typeface="Arial"/>
                <a:cs typeface="Arial"/>
              </a:rPr>
              <a:t>sẽ </a:t>
            </a:r>
            <a:r>
              <a:rPr lang="vi-VN" sz="3000" spc="-10" dirty="0">
                <a:latin typeface="Arial"/>
                <a:cs typeface="Arial"/>
              </a:rPr>
              <a:t>tìm </a:t>
            </a:r>
            <a:r>
              <a:rPr lang="vi-VN" sz="3000" spc="-5" dirty="0">
                <a:latin typeface="Arial"/>
                <a:cs typeface="Arial"/>
              </a:rPr>
              <a:t>hiểu </a:t>
            </a:r>
            <a:r>
              <a:rPr lang="vi-VN" sz="3000" spc="-15" dirty="0">
                <a:latin typeface="Arial"/>
                <a:cs typeface="Arial"/>
              </a:rPr>
              <a:t>về </a:t>
            </a:r>
            <a:r>
              <a:rPr lang="vi-VN" sz="3000" dirty="0">
                <a:latin typeface="Arial"/>
                <a:cs typeface="Arial"/>
              </a:rPr>
              <a:t>các khái </a:t>
            </a:r>
            <a:r>
              <a:rPr lang="vi-VN" sz="3000" spc="-5" dirty="0">
                <a:latin typeface="Arial"/>
                <a:cs typeface="Arial"/>
              </a:rPr>
              <a:t>niệm chính </a:t>
            </a:r>
            <a:r>
              <a:rPr lang="vi-VN" sz="3000" dirty="0">
                <a:latin typeface="Arial"/>
                <a:cs typeface="Arial"/>
              </a:rPr>
              <a:t>của </a:t>
            </a:r>
            <a:r>
              <a:rPr lang="vi-VN" sz="3000" b="1" spc="-5" dirty="0">
                <a:latin typeface="Arial"/>
                <a:cs typeface="Arial"/>
              </a:rPr>
              <a:t>widgets</a:t>
            </a:r>
            <a:r>
              <a:rPr lang="vi-VN" sz="3000" spc="-5" dirty="0">
                <a:latin typeface="Arial"/>
                <a:cs typeface="Arial"/>
              </a:rPr>
              <a:t>, sự </a:t>
            </a:r>
            <a:r>
              <a:rPr lang="vi-VN" sz="3000" dirty="0">
                <a:latin typeface="Arial"/>
                <a:cs typeface="Arial"/>
              </a:rPr>
              <a:t>khác </a:t>
            </a:r>
            <a:r>
              <a:rPr lang="vi-VN" sz="3000" spc="-5" dirty="0">
                <a:latin typeface="Arial"/>
                <a:cs typeface="Arial"/>
              </a:rPr>
              <a:t>biệt </a:t>
            </a:r>
            <a:r>
              <a:rPr lang="vi-VN" sz="3000" spc="-10" dirty="0">
                <a:latin typeface="Arial"/>
                <a:cs typeface="Arial"/>
              </a:rPr>
              <a:t>giữa </a:t>
            </a:r>
            <a:r>
              <a:rPr lang="vi-VN" sz="3000" b="1" dirty="0">
                <a:latin typeface="Arial"/>
                <a:cs typeface="Arial"/>
              </a:rPr>
              <a:t>Stateless</a:t>
            </a:r>
            <a:r>
              <a:rPr lang="vi-VN" sz="3000" dirty="0">
                <a:latin typeface="Arial"/>
                <a:cs typeface="Arial"/>
              </a:rPr>
              <a:t> </a:t>
            </a:r>
            <a:r>
              <a:rPr lang="vi-VN" sz="3000" spc="-15" dirty="0">
                <a:latin typeface="Arial"/>
                <a:cs typeface="Arial"/>
              </a:rPr>
              <a:t>và </a:t>
            </a:r>
            <a:r>
              <a:rPr lang="vi-VN" sz="3000" b="1" spc="5" dirty="0">
                <a:latin typeface="Arial"/>
                <a:cs typeface="Arial"/>
              </a:rPr>
              <a:t>Stateful</a:t>
            </a:r>
            <a:r>
              <a:rPr lang="vi-VN" sz="3000" spc="5" dirty="0">
                <a:latin typeface="Arial"/>
                <a:cs typeface="Arial"/>
              </a:rPr>
              <a:t>  </a:t>
            </a:r>
            <a:r>
              <a:rPr lang="vi-VN" sz="3000" b="1" spc="-5" dirty="0">
                <a:latin typeface="Arial"/>
                <a:cs typeface="Arial"/>
              </a:rPr>
              <a:t>widgets</a:t>
            </a:r>
            <a:r>
              <a:rPr lang="vi-VN" sz="3000" spc="-5" dirty="0">
                <a:latin typeface="Arial"/>
                <a:cs typeface="Arial"/>
              </a:rPr>
              <a:t>, </a:t>
            </a:r>
            <a:r>
              <a:rPr lang="vi-VN" sz="3000" dirty="0">
                <a:latin typeface="Arial"/>
                <a:cs typeface="Arial"/>
              </a:rPr>
              <a:t>các </a:t>
            </a:r>
            <a:r>
              <a:rPr lang="vi-VN" sz="3000" b="1" spc="-10" dirty="0">
                <a:latin typeface="Arial"/>
                <a:cs typeface="Arial"/>
              </a:rPr>
              <a:t>widget</a:t>
            </a:r>
            <a:r>
              <a:rPr lang="vi-VN" sz="3000" spc="-10" dirty="0">
                <a:latin typeface="Arial"/>
                <a:cs typeface="Arial"/>
              </a:rPr>
              <a:t> </a:t>
            </a:r>
            <a:r>
              <a:rPr lang="vi-VN" sz="3000" spc="5" dirty="0">
                <a:latin typeface="Arial"/>
                <a:cs typeface="Arial"/>
              </a:rPr>
              <a:t>phổ  </a:t>
            </a:r>
            <a:r>
              <a:rPr lang="vi-VN" sz="3000" spc="-5" dirty="0">
                <a:latin typeface="Arial"/>
                <a:cs typeface="Arial"/>
              </a:rPr>
              <a:t>biến </a:t>
            </a:r>
            <a:r>
              <a:rPr lang="vi-VN" sz="3000" spc="5" dirty="0">
                <a:latin typeface="Arial"/>
                <a:cs typeface="Arial"/>
              </a:rPr>
              <a:t>nhất </a:t>
            </a:r>
            <a:r>
              <a:rPr lang="vi-VN" sz="3000" dirty="0">
                <a:latin typeface="Arial"/>
                <a:cs typeface="Arial"/>
              </a:rPr>
              <a:t>trong </a:t>
            </a:r>
            <a:r>
              <a:rPr lang="vi-VN" sz="3000" b="1" spc="-5" dirty="0">
                <a:latin typeface="Arial"/>
                <a:cs typeface="Arial"/>
              </a:rPr>
              <a:t>Flutter</a:t>
            </a:r>
            <a:r>
              <a:rPr lang="vi-VN" sz="3000" spc="-5" dirty="0">
                <a:latin typeface="Arial"/>
                <a:cs typeface="Arial"/>
              </a:rPr>
              <a:t> </a:t>
            </a:r>
            <a:r>
              <a:rPr lang="vi-VN" sz="3000" spc="-30" dirty="0">
                <a:latin typeface="Arial"/>
                <a:cs typeface="Arial"/>
              </a:rPr>
              <a:t>và  </a:t>
            </a:r>
            <a:r>
              <a:rPr lang="vi-VN" sz="3000" dirty="0">
                <a:latin typeface="Arial"/>
                <a:cs typeface="Arial"/>
              </a:rPr>
              <a:t>cách thêm chúng </a:t>
            </a:r>
            <a:r>
              <a:rPr lang="vi-VN" sz="3000" spc="-10" dirty="0">
                <a:latin typeface="Arial"/>
                <a:cs typeface="Arial"/>
              </a:rPr>
              <a:t>vào </a:t>
            </a:r>
            <a:r>
              <a:rPr lang="vi-VN" sz="3000" dirty="0">
                <a:latin typeface="Arial"/>
                <a:cs typeface="Arial"/>
              </a:rPr>
              <a:t>ứng  dụng, cũng </a:t>
            </a:r>
            <a:r>
              <a:rPr lang="vi-VN" sz="3000" spc="5" dirty="0">
                <a:latin typeface="Arial"/>
                <a:cs typeface="Arial"/>
              </a:rPr>
              <a:t>như </a:t>
            </a:r>
            <a:r>
              <a:rPr lang="vi-VN" sz="3000" dirty="0">
                <a:latin typeface="Arial"/>
                <a:cs typeface="Arial"/>
              </a:rPr>
              <a:t>cách tạo  </a:t>
            </a:r>
            <a:r>
              <a:rPr lang="vi-VN" sz="3000" spc="-5" dirty="0">
                <a:latin typeface="Arial"/>
                <a:cs typeface="Arial"/>
              </a:rPr>
              <a:t>giao </a:t>
            </a:r>
            <a:r>
              <a:rPr lang="vi-VN" sz="3000" dirty="0">
                <a:latin typeface="Arial"/>
                <a:cs typeface="Arial"/>
              </a:rPr>
              <a:t>diện hoàn </a:t>
            </a:r>
            <a:r>
              <a:rPr lang="vi-VN" sz="3000" spc="-5" dirty="0">
                <a:latin typeface="Arial"/>
                <a:cs typeface="Arial"/>
              </a:rPr>
              <a:t>chỉnh </a:t>
            </a:r>
            <a:r>
              <a:rPr lang="vi-VN" sz="3000" dirty="0">
                <a:latin typeface="Arial"/>
                <a:cs typeface="Arial"/>
              </a:rPr>
              <a:t>từ các </a:t>
            </a:r>
            <a:r>
              <a:rPr lang="vi-VN" sz="3000" b="1" spc="-10" dirty="0">
                <a:latin typeface="Arial"/>
                <a:cs typeface="Arial"/>
              </a:rPr>
              <a:t>widget</a:t>
            </a:r>
            <a:r>
              <a:rPr lang="vi-VN" sz="3000" spc="-10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được </a:t>
            </a:r>
            <a:r>
              <a:rPr lang="vi-VN" sz="3000" spc="-5" dirty="0">
                <a:latin typeface="Arial"/>
                <a:cs typeface="Arial"/>
              </a:rPr>
              <a:t>tích </a:t>
            </a:r>
            <a:r>
              <a:rPr lang="vi-VN" sz="3000" spc="5" dirty="0">
                <a:latin typeface="Arial"/>
                <a:cs typeface="Arial"/>
              </a:rPr>
              <a:t>hợp </a:t>
            </a:r>
            <a:r>
              <a:rPr lang="vi-VN" sz="3000" dirty="0">
                <a:latin typeface="Arial"/>
                <a:cs typeface="Arial"/>
              </a:rPr>
              <a:t>sẵn </a:t>
            </a:r>
            <a:r>
              <a:rPr lang="vi-VN" sz="3000" spc="-5" dirty="0">
                <a:latin typeface="Arial"/>
                <a:cs typeface="Arial"/>
              </a:rPr>
              <a:t>(</a:t>
            </a:r>
            <a:r>
              <a:rPr lang="vi-VN" sz="3000" b="1" spc="-5" dirty="0">
                <a:latin typeface="Arial"/>
                <a:cs typeface="Arial"/>
              </a:rPr>
              <a:t>Built-in</a:t>
            </a:r>
            <a:r>
              <a:rPr lang="vi-VN" sz="3000" b="1" dirty="0">
                <a:latin typeface="Arial"/>
                <a:cs typeface="Arial"/>
              </a:rPr>
              <a:t> </a:t>
            </a:r>
            <a:r>
              <a:rPr lang="vi-VN" sz="3000" b="1" spc="-5" dirty="0">
                <a:latin typeface="Arial"/>
                <a:cs typeface="Arial"/>
              </a:rPr>
              <a:t>widgets</a:t>
            </a:r>
            <a:r>
              <a:rPr lang="vi-VN" sz="3000" spc="-5" dirty="0">
                <a:latin typeface="Arial"/>
                <a:cs typeface="Arial"/>
              </a:rPr>
              <a:t>).</a:t>
            </a:r>
            <a:endParaRPr lang="vi-VN" sz="3000" dirty="0">
              <a:latin typeface="Arial"/>
              <a:cs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8D0356-D7CA-40C3-A7AD-0F21C36C80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3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776FA-2767-4C8E-88E2-0D5ECAB2F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dirty="0">
                <a:latin typeface="Arial"/>
                <a:cs typeface="Arial"/>
              </a:rPr>
              <a:t>Stateless </a:t>
            </a:r>
            <a:r>
              <a:rPr lang="vi-VN" sz="3200" spc="-15" dirty="0">
                <a:latin typeface="Arial"/>
                <a:cs typeface="Arial"/>
              </a:rPr>
              <a:t>và </a:t>
            </a:r>
            <a:r>
              <a:rPr lang="vi-VN" sz="3200" spc="5" dirty="0">
                <a:latin typeface="Arial"/>
                <a:cs typeface="Arial"/>
              </a:rPr>
              <a:t>Stateful</a:t>
            </a:r>
            <a:r>
              <a:rPr lang="vi-VN" sz="3200" spc="-140" dirty="0">
                <a:latin typeface="Arial"/>
                <a:cs typeface="Arial"/>
              </a:rPr>
              <a:t> </a:t>
            </a:r>
            <a:r>
              <a:rPr lang="vi-VN" sz="3200" spc="-10" dirty="0">
                <a:latin typeface="Arial"/>
                <a:cs typeface="Arial"/>
              </a:rPr>
              <a:t>widgets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58CD06-8076-49C5-93CA-1C961A210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0" y="1633538"/>
            <a:ext cx="5867400" cy="4691062"/>
          </a:xfrm>
        </p:spPr>
        <p:txBody>
          <a:bodyPr/>
          <a:lstStyle/>
          <a:p>
            <a:pPr marL="0" marR="140335" indent="0">
              <a:lnSpc>
                <a:spcPct val="90000"/>
              </a:lnSpc>
              <a:spcBef>
                <a:spcPts val="580"/>
              </a:spcBef>
              <a:buNone/>
            </a:pPr>
            <a:r>
              <a:rPr lang="vi-VN" sz="3000" b="1" spc="5" dirty="0">
                <a:latin typeface="Arial"/>
                <a:cs typeface="Arial"/>
              </a:rPr>
              <a:t>Widgets</a:t>
            </a:r>
            <a:r>
              <a:rPr lang="vi-VN" sz="3000" spc="5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đóng</a:t>
            </a:r>
            <a:r>
              <a:rPr lang="vi-VN" sz="3000" spc="-5" dirty="0">
                <a:latin typeface="Arial"/>
                <a:cs typeface="Arial"/>
              </a:rPr>
              <a:t> </a:t>
            </a:r>
            <a:r>
              <a:rPr lang="vi-VN" sz="3000" spc="-10" dirty="0">
                <a:latin typeface="Arial"/>
                <a:cs typeface="Arial"/>
              </a:rPr>
              <a:t>vai </a:t>
            </a:r>
            <a:r>
              <a:rPr lang="vi-VN" sz="3000" dirty="0">
                <a:latin typeface="Arial"/>
                <a:cs typeface="Arial"/>
              </a:rPr>
              <a:t>trò </a:t>
            </a:r>
            <a:r>
              <a:rPr lang="vi-VN" sz="3000" spc="-5" dirty="0">
                <a:latin typeface="Arial"/>
                <a:cs typeface="Arial"/>
              </a:rPr>
              <a:t>quan</a:t>
            </a:r>
            <a:r>
              <a:rPr lang="vi-VN" sz="3000" spc="-90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trọng trong phát </a:t>
            </a:r>
            <a:r>
              <a:rPr lang="vi-VN" sz="3000" spc="-5" dirty="0">
                <a:latin typeface="Arial"/>
                <a:cs typeface="Arial"/>
              </a:rPr>
              <a:t>triển </a:t>
            </a:r>
            <a:r>
              <a:rPr lang="vi-VN" sz="3000" dirty="0">
                <a:latin typeface="Arial"/>
                <a:cs typeface="Arial"/>
              </a:rPr>
              <a:t>ứng </a:t>
            </a:r>
            <a:r>
              <a:rPr lang="vi-VN" sz="3000" spc="5" dirty="0">
                <a:latin typeface="Arial"/>
                <a:cs typeface="Arial"/>
              </a:rPr>
              <a:t>dụng </a:t>
            </a:r>
            <a:r>
              <a:rPr lang="vi-VN" sz="3000" b="1" spc="-20" dirty="0">
                <a:latin typeface="Arial"/>
                <a:cs typeface="Arial"/>
              </a:rPr>
              <a:t>Flutter </a:t>
            </a:r>
            <a:r>
              <a:rPr lang="vi-VN" sz="3000" spc="-5" dirty="0">
                <a:latin typeface="Arial"/>
                <a:cs typeface="Arial"/>
              </a:rPr>
              <a:t>là </a:t>
            </a:r>
            <a:r>
              <a:rPr lang="vi-VN" sz="3000" dirty="0">
                <a:latin typeface="Arial"/>
                <a:cs typeface="Arial"/>
              </a:rPr>
              <a:t>các </a:t>
            </a:r>
            <a:r>
              <a:rPr lang="vi-VN" sz="3000" spc="5" dirty="0">
                <a:latin typeface="Arial"/>
                <a:cs typeface="Arial"/>
              </a:rPr>
              <a:t>phần </a:t>
            </a:r>
            <a:r>
              <a:rPr lang="vi-VN" sz="3000" spc="-5" dirty="0">
                <a:latin typeface="Arial"/>
                <a:cs typeface="Arial"/>
              </a:rPr>
              <a:t>hình </a:t>
            </a:r>
            <a:r>
              <a:rPr lang="vi-VN" sz="3000" dirty="0">
                <a:latin typeface="Arial"/>
                <a:cs typeface="Arial"/>
              </a:rPr>
              <a:t>thành </a:t>
            </a:r>
            <a:r>
              <a:rPr lang="vi-VN" sz="3000" spc="-5" dirty="0">
                <a:latin typeface="Arial"/>
                <a:cs typeface="Arial"/>
              </a:rPr>
              <a:t>lên </a:t>
            </a:r>
            <a:r>
              <a:rPr lang="vi-VN" sz="3000" b="1" dirty="0">
                <a:latin typeface="Arial"/>
                <a:cs typeface="Arial"/>
              </a:rPr>
              <a:t>UI </a:t>
            </a:r>
            <a:r>
              <a:rPr lang="vi-VN" sz="3000" spc="-5" dirty="0">
                <a:latin typeface="Arial"/>
                <a:cs typeface="Arial"/>
              </a:rPr>
              <a:t>hiển </a:t>
            </a:r>
            <a:r>
              <a:rPr lang="vi-VN" sz="3000" dirty="0">
                <a:latin typeface="Arial"/>
                <a:cs typeface="Arial"/>
              </a:rPr>
              <a:t>thị cho </a:t>
            </a:r>
            <a:r>
              <a:rPr lang="vi-VN" sz="3000" spc="-5" dirty="0">
                <a:latin typeface="Arial"/>
                <a:cs typeface="Arial"/>
              </a:rPr>
              <a:t>người</a:t>
            </a:r>
            <a:r>
              <a:rPr lang="vi-VN" sz="3000" spc="-20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dùng. </a:t>
            </a:r>
            <a:r>
              <a:rPr lang="vi-VN" sz="3000" b="1" dirty="0">
                <a:latin typeface="Arial"/>
                <a:cs typeface="Arial"/>
              </a:rPr>
              <a:t>UI</a:t>
            </a:r>
            <a:r>
              <a:rPr lang="vi-VN" sz="3000" dirty="0">
                <a:latin typeface="Arial"/>
                <a:cs typeface="Arial"/>
              </a:rPr>
              <a:t> hầu </a:t>
            </a:r>
            <a:r>
              <a:rPr lang="vi-VN" sz="3000" spc="5" dirty="0">
                <a:latin typeface="Arial"/>
                <a:cs typeface="Arial"/>
              </a:rPr>
              <a:t>như </a:t>
            </a:r>
            <a:r>
              <a:rPr lang="vi-VN" sz="3000" dirty="0">
                <a:latin typeface="Arial"/>
                <a:cs typeface="Arial"/>
              </a:rPr>
              <a:t>không bao </a:t>
            </a:r>
            <a:r>
              <a:rPr lang="vi-VN" sz="3000" spc="-10" dirty="0">
                <a:latin typeface="Arial"/>
                <a:cs typeface="Arial"/>
              </a:rPr>
              <a:t>giờ </a:t>
            </a:r>
            <a:r>
              <a:rPr lang="vi-VN" sz="3000" dirty="0">
                <a:latin typeface="Arial"/>
                <a:cs typeface="Arial"/>
              </a:rPr>
              <a:t>tĩnh, chúng thay đổi thường </a:t>
            </a:r>
            <a:r>
              <a:rPr lang="vi-VN" sz="3000" spc="-5" dirty="0">
                <a:latin typeface="Arial"/>
                <a:cs typeface="Arial"/>
              </a:rPr>
              <a:t>xuyên. </a:t>
            </a:r>
            <a:r>
              <a:rPr lang="vi-VN" sz="3000" dirty="0">
                <a:latin typeface="Arial"/>
                <a:cs typeface="Arial"/>
              </a:rPr>
              <a:t>Khi chúng ta </a:t>
            </a:r>
            <a:r>
              <a:rPr lang="vi-VN" sz="3000" spc="-15" dirty="0">
                <a:latin typeface="Arial"/>
                <a:cs typeface="Arial"/>
              </a:rPr>
              <a:t>xử </a:t>
            </a:r>
            <a:r>
              <a:rPr lang="vi-VN" sz="3000" spc="-5" dirty="0">
                <a:latin typeface="Arial"/>
                <a:cs typeface="Arial"/>
              </a:rPr>
              <a:t>lý, </a:t>
            </a:r>
            <a:r>
              <a:rPr lang="vi-VN" sz="3000" b="1" dirty="0">
                <a:latin typeface="Arial"/>
                <a:cs typeface="Arial"/>
              </a:rPr>
              <a:t>UI </a:t>
            </a:r>
            <a:r>
              <a:rPr lang="vi-VN" sz="3000" dirty="0">
                <a:latin typeface="Arial"/>
                <a:cs typeface="Arial"/>
              </a:rPr>
              <a:t>chắc chắn sẽ thay đổi trong </a:t>
            </a:r>
            <a:r>
              <a:rPr lang="vi-VN" sz="3000" spc="-5" dirty="0">
                <a:latin typeface="Arial"/>
                <a:cs typeface="Arial"/>
              </a:rPr>
              <a:t>vòng </a:t>
            </a:r>
            <a:r>
              <a:rPr lang="vi-VN" sz="3000" dirty="0">
                <a:latin typeface="Arial"/>
                <a:cs typeface="Arial"/>
              </a:rPr>
              <a:t>đời của </a:t>
            </a:r>
            <a:r>
              <a:rPr lang="vi-VN" sz="3000" spc="5" dirty="0">
                <a:latin typeface="Arial"/>
                <a:cs typeface="Arial"/>
              </a:rPr>
              <a:t>bất </a:t>
            </a:r>
            <a:r>
              <a:rPr lang="vi-VN" sz="3000" dirty="0">
                <a:latin typeface="Arial"/>
                <a:cs typeface="Arial"/>
              </a:rPr>
              <a:t>kì ứng dụng</a:t>
            </a:r>
            <a:r>
              <a:rPr lang="vi-VN" sz="3000" spc="-114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nào. </a:t>
            </a:r>
            <a:r>
              <a:rPr lang="vi-VN" sz="3000" spc="-5" dirty="0">
                <a:latin typeface="Arial"/>
                <a:cs typeface="Arial"/>
              </a:rPr>
              <a:t>Đó là lý </a:t>
            </a:r>
            <a:r>
              <a:rPr lang="vi-VN" sz="3000" spc="5" dirty="0">
                <a:latin typeface="Arial"/>
                <a:cs typeface="Arial"/>
              </a:rPr>
              <a:t>do mà </a:t>
            </a:r>
            <a:r>
              <a:rPr lang="vi-VN" sz="3000" spc="-5" dirty="0">
                <a:latin typeface="Arial"/>
                <a:cs typeface="Arial"/>
              </a:rPr>
              <a:t>Flutter </a:t>
            </a:r>
            <a:r>
              <a:rPr lang="vi-VN" sz="3000" dirty="0">
                <a:latin typeface="Arial"/>
                <a:cs typeface="Arial"/>
              </a:rPr>
              <a:t>cung cấp</a:t>
            </a:r>
            <a:r>
              <a:rPr lang="vi-VN" sz="3000" spc="-80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2 loại </a:t>
            </a:r>
            <a:r>
              <a:rPr lang="vi-VN" sz="3000" b="1" spc="-10" dirty="0">
                <a:latin typeface="Arial"/>
                <a:cs typeface="Arial"/>
              </a:rPr>
              <a:t>widget</a:t>
            </a:r>
            <a:r>
              <a:rPr lang="vi-VN" sz="3000" spc="-10" dirty="0">
                <a:latin typeface="Arial"/>
                <a:cs typeface="Arial"/>
              </a:rPr>
              <a:t>: </a:t>
            </a:r>
            <a:r>
              <a:rPr lang="vi-VN" sz="3000" b="1" dirty="0">
                <a:latin typeface="Arial"/>
                <a:cs typeface="Arial"/>
              </a:rPr>
              <a:t>stateless</a:t>
            </a:r>
            <a:r>
              <a:rPr lang="vi-VN" sz="3000" dirty="0">
                <a:latin typeface="Arial"/>
                <a:cs typeface="Arial"/>
              </a:rPr>
              <a:t> </a:t>
            </a:r>
            <a:r>
              <a:rPr lang="vi-VN" sz="3000" spc="-15" dirty="0">
                <a:latin typeface="Arial"/>
                <a:cs typeface="Arial"/>
              </a:rPr>
              <a:t>và</a:t>
            </a:r>
            <a:r>
              <a:rPr lang="vi-VN" sz="3000" spc="5" dirty="0">
                <a:latin typeface="Arial"/>
                <a:cs typeface="Arial"/>
              </a:rPr>
              <a:t> </a:t>
            </a:r>
            <a:r>
              <a:rPr lang="vi-VN" sz="3000" b="1" spc="5" dirty="0">
                <a:latin typeface="Arial"/>
                <a:cs typeface="Arial"/>
              </a:rPr>
              <a:t>stateful</a:t>
            </a:r>
            <a:r>
              <a:rPr lang="vi-VN" sz="3000" spc="5" dirty="0">
                <a:latin typeface="Arial"/>
                <a:cs typeface="Arial"/>
              </a:rPr>
              <a:t>.</a:t>
            </a:r>
            <a:endParaRPr lang="vi-VN" sz="3000" dirty="0">
              <a:latin typeface="Arial"/>
              <a:cs typeface="Arial"/>
            </a:endParaRPr>
          </a:p>
          <a:p>
            <a:endParaRPr lang="vi-V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783081-49B8-4C6E-BAC4-0787D5585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C251C1FD-420A-409F-A75A-9CA2D1968A04}"/>
              </a:ext>
            </a:extLst>
          </p:cNvPr>
          <p:cNvSpPr/>
          <p:nvPr/>
        </p:nvSpPr>
        <p:spPr>
          <a:xfrm>
            <a:off x="76200" y="2819400"/>
            <a:ext cx="2819400" cy="17617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2CAB27-A264-4749-8A2A-4CD094EE87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16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2BF667-B94A-40CB-BF57-F3A159FF9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dirty="0">
                <a:latin typeface="Arial"/>
                <a:cs typeface="Arial"/>
              </a:rPr>
              <a:t>Stateless</a:t>
            </a:r>
            <a:r>
              <a:rPr lang="vi-VN" sz="3200" spc="-25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widgets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B7333-2B0C-4F13-8D38-2EB3A154AC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45776" y="1381125"/>
            <a:ext cx="5993423" cy="4691062"/>
          </a:xfrm>
        </p:spPr>
        <p:txBody>
          <a:bodyPr/>
          <a:lstStyle/>
          <a:p>
            <a:pPr marL="356870" marR="5080" indent="-344805">
              <a:lnSpc>
                <a:spcPct val="90000"/>
              </a:lnSpc>
              <a:spcBef>
                <a:spcPts val="470"/>
              </a:spcBef>
              <a:buChar char="-"/>
              <a:tabLst>
                <a:tab pos="356870" algn="l"/>
                <a:tab pos="357505" algn="l"/>
              </a:tabLst>
            </a:pPr>
            <a:r>
              <a:rPr lang="vi-VN" sz="3000" spc="-15" dirty="0">
                <a:latin typeface="Arial"/>
                <a:cs typeface="Arial"/>
              </a:rPr>
              <a:t>Một </a:t>
            </a:r>
            <a:r>
              <a:rPr lang="vi-VN" sz="3000" b="1" spc="-5" dirty="0">
                <a:latin typeface="Arial"/>
                <a:cs typeface="Arial"/>
              </a:rPr>
              <a:t>UI</a:t>
            </a:r>
            <a:r>
              <a:rPr lang="vi-VN" sz="3000" spc="-5" dirty="0">
                <a:latin typeface="Arial"/>
                <a:cs typeface="Arial"/>
              </a:rPr>
              <a:t> thông thường </a:t>
            </a:r>
            <a:r>
              <a:rPr lang="vi-VN" sz="3000" dirty="0">
                <a:latin typeface="Arial"/>
                <a:cs typeface="Arial"/>
              </a:rPr>
              <a:t>sẽ </a:t>
            </a:r>
            <a:r>
              <a:rPr lang="vi-VN" sz="3000" spc="-5" dirty="0">
                <a:latin typeface="Arial"/>
                <a:cs typeface="Arial"/>
              </a:rPr>
              <a:t>bao gồm nhiều </a:t>
            </a:r>
            <a:r>
              <a:rPr lang="vi-VN" sz="3000" b="1" spc="-5" dirty="0">
                <a:latin typeface="Arial"/>
                <a:cs typeface="Arial"/>
              </a:rPr>
              <a:t>widget</a:t>
            </a:r>
            <a:r>
              <a:rPr lang="vi-VN" sz="3000" spc="-5" dirty="0">
                <a:latin typeface="Arial"/>
                <a:cs typeface="Arial"/>
              </a:rPr>
              <a:t>, </a:t>
            </a:r>
            <a:r>
              <a:rPr lang="vi-VN" sz="3000" spc="-15" dirty="0">
                <a:latin typeface="Arial"/>
                <a:cs typeface="Arial"/>
              </a:rPr>
              <a:t>một </a:t>
            </a:r>
            <a:r>
              <a:rPr lang="vi-VN" sz="3000" spc="-5" dirty="0">
                <a:latin typeface="Arial"/>
                <a:cs typeface="Arial"/>
              </a:rPr>
              <a:t>trong </a:t>
            </a:r>
            <a:r>
              <a:rPr lang="vi-VN" sz="3000" dirty="0">
                <a:latin typeface="Arial"/>
                <a:cs typeface="Arial"/>
              </a:rPr>
              <a:t>số </a:t>
            </a:r>
            <a:r>
              <a:rPr lang="vi-VN" sz="3000" spc="-5" dirty="0">
                <a:latin typeface="Arial"/>
                <a:cs typeface="Arial"/>
              </a:rPr>
              <a:t>chúng </a:t>
            </a:r>
            <a:r>
              <a:rPr lang="vi-VN" sz="3000" dirty="0">
                <a:latin typeface="Arial"/>
                <a:cs typeface="Arial"/>
              </a:rPr>
              <a:t>sẽ </a:t>
            </a:r>
            <a:r>
              <a:rPr lang="vi-VN" sz="3000" spc="-5" dirty="0">
                <a:latin typeface="Arial"/>
                <a:cs typeface="Arial"/>
              </a:rPr>
              <a:t>không bao giờ thay đổi thuộc tính sau khi được khởi  tạo. Chúng được gọi </a:t>
            </a:r>
            <a:r>
              <a:rPr lang="vi-VN" sz="3000" dirty="0">
                <a:latin typeface="Arial"/>
                <a:cs typeface="Arial"/>
              </a:rPr>
              <a:t>là không có </a:t>
            </a:r>
            <a:r>
              <a:rPr lang="vi-VN" sz="3000" spc="-10" dirty="0">
                <a:latin typeface="Arial"/>
                <a:cs typeface="Arial"/>
              </a:rPr>
              <a:t>trạng </a:t>
            </a:r>
            <a:r>
              <a:rPr lang="vi-VN" sz="3000" spc="-5" dirty="0">
                <a:latin typeface="Arial"/>
                <a:cs typeface="Arial"/>
              </a:rPr>
              <a:t>thái (</a:t>
            </a:r>
            <a:r>
              <a:rPr lang="vi-VN" sz="3000" b="1" spc="-5" dirty="0">
                <a:latin typeface="Arial"/>
                <a:cs typeface="Arial"/>
              </a:rPr>
              <a:t>state</a:t>
            </a:r>
            <a:r>
              <a:rPr lang="vi-VN" sz="3000" spc="-5" dirty="0">
                <a:latin typeface="Arial"/>
                <a:cs typeface="Arial"/>
              </a:rPr>
              <a:t>).</a:t>
            </a:r>
            <a:endParaRPr lang="vi-VN" sz="3000" dirty="0">
              <a:latin typeface="Arial"/>
              <a:cs typeface="Arial"/>
            </a:endParaRPr>
          </a:p>
          <a:p>
            <a:pPr marL="356870" marR="27305" indent="-344805">
              <a:lnSpc>
                <a:spcPct val="90000"/>
              </a:lnSpc>
              <a:spcBef>
                <a:spcPts val="445"/>
              </a:spcBef>
              <a:buChar char="-"/>
              <a:tabLst>
                <a:tab pos="356870" algn="l"/>
                <a:tab pos="357505" algn="l"/>
              </a:tabLst>
            </a:pPr>
            <a:r>
              <a:rPr lang="vi-VN" sz="3000" spc="-5" dirty="0">
                <a:latin typeface="Arial"/>
                <a:cs typeface="Arial"/>
              </a:rPr>
              <a:t>Thay </a:t>
            </a:r>
            <a:r>
              <a:rPr lang="vi-VN" sz="3000" spc="-10" dirty="0">
                <a:latin typeface="Arial"/>
                <a:cs typeface="Arial"/>
              </a:rPr>
              <a:t>vào </a:t>
            </a:r>
            <a:r>
              <a:rPr lang="vi-VN" sz="3000" spc="-5" dirty="0">
                <a:latin typeface="Arial"/>
                <a:cs typeface="Arial"/>
              </a:rPr>
              <a:t>đó, chúng được thay đổi bởi các </a:t>
            </a:r>
            <a:r>
              <a:rPr lang="vi-VN" sz="3000" dirty="0">
                <a:latin typeface="Arial"/>
                <a:cs typeface="Arial"/>
              </a:rPr>
              <a:t>sự </a:t>
            </a:r>
            <a:r>
              <a:rPr lang="vi-VN" sz="3000" spc="-5" dirty="0">
                <a:latin typeface="Arial"/>
                <a:cs typeface="Arial"/>
              </a:rPr>
              <a:t>kiện bên ngoài trên </a:t>
            </a:r>
            <a:r>
              <a:rPr lang="vi-VN" sz="3000" b="1" dirty="0">
                <a:latin typeface="Arial"/>
                <a:cs typeface="Arial"/>
              </a:rPr>
              <a:t>widget</a:t>
            </a:r>
            <a:r>
              <a:rPr lang="vi-VN" sz="3000" dirty="0">
                <a:latin typeface="Arial"/>
                <a:cs typeface="Arial"/>
              </a:rPr>
              <a:t> cha </a:t>
            </a:r>
            <a:r>
              <a:rPr lang="vi-VN" sz="3000" spc="-5" dirty="0">
                <a:latin typeface="Arial"/>
                <a:cs typeface="Arial"/>
              </a:rPr>
              <a:t>trong </a:t>
            </a:r>
            <a:r>
              <a:rPr lang="vi-VN" sz="3000" dirty="0">
                <a:latin typeface="Arial"/>
                <a:cs typeface="Arial"/>
              </a:rPr>
              <a:t>cây </a:t>
            </a:r>
            <a:r>
              <a:rPr lang="vi-VN" sz="3000" b="1" spc="-5" dirty="0">
                <a:latin typeface="Arial"/>
                <a:cs typeface="Arial"/>
              </a:rPr>
              <a:t>widget</a:t>
            </a:r>
            <a:r>
              <a:rPr lang="vi-VN" sz="3000" spc="-5" dirty="0">
                <a:latin typeface="Arial"/>
                <a:cs typeface="Arial"/>
              </a:rPr>
              <a:t>. Hiều </a:t>
            </a:r>
            <a:r>
              <a:rPr lang="vi-VN" sz="3000" spc="-10" dirty="0">
                <a:latin typeface="Arial"/>
                <a:cs typeface="Arial"/>
              </a:rPr>
              <a:t>rõ </a:t>
            </a:r>
            <a:r>
              <a:rPr lang="vi-VN" sz="3000" spc="-5" dirty="0">
                <a:latin typeface="Arial"/>
                <a:cs typeface="Arial"/>
              </a:rPr>
              <a:t>hơn </a:t>
            </a:r>
            <a:r>
              <a:rPr lang="vi-VN" sz="3000" dirty="0">
                <a:latin typeface="Arial"/>
                <a:cs typeface="Arial"/>
              </a:rPr>
              <a:t>là, </a:t>
            </a:r>
            <a:r>
              <a:rPr lang="vi-VN" sz="3000" b="1" spc="-5" dirty="0">
                <a:latin typeface="Arial"/>
                <a:cs typeface="Arial"/>
              </a:rPr>
              <a:t>widget</a:t>
            </a:r>
            <a:r>
              <a:rPr lang="vi-VN" sz="3000" spc="-5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con </a:t>
            </a:r>
            <a:r>
              <a:rPr lang="vi-VN" sz="3000" spc="-5" dirty="0">
                <a:latin typeface="Arial"/>
                <a:cs typeface="Arial"/>
              </a:rPr>
              <a:t>được </a:t>
            </a:r>
            <a:r>
              <a:rPr lang="vi-VN" sz="3000" spc="-15" dirty="0">
                <a:latin typeface="Arial"/>
                <a:cs typeface="Arial"/>
              </a:rPr>
              <a:t>mô </a:t>
            </a:r>
            <a:r>
              <a:rPr lang="vi-VN" sz="3000" spc="-5" dirty="0">
                <a:latin typeface="Arial"/>
                <a:cs typeface="Arial"/>
              </a:rPr>
              <a:t>tả từ </a:t>
            </a:r>
            <a:r>
              <a:rPr lang="vi-VN" sz="3000" b="1" dirty="0">
                <a:latin typeface="Arial"/>
                <a:cs typeface="Arial"/>
              </a:rPr>
              <a:t>widget</a:t>
            </a:r>
            <a:r>
              <a:rPr lang="vi-VN" sz="3000" dirty="0">
                <a:latin typeface="Arial"/>
                <a:cs typeface="Arial"/>
              </a:rPr>
              <a:t> cha </a:t>
            </a:r>
            <a:r>
              <a:rPr lang="vi-VN" sz="3000" spc="-15" dirty="0">
                <a:latin typeface="Arial"/>
                <a:cs typeface="Arial"/>
              </a:rPr>
              <a:t>mà </a:t>
            </a:r>
            <a:r>
              <a:rPr lang="vi-VN" sz="3000" spc="-5" dirty="0">
                <a:latin typeface="Arial"/>
                <a:cs typeface="Arial"/>
              </a:rPr>
              <a:t>không tự thay đổi được</a:t>
            </a:r>
            <a:r>
              <a:rPr lang="vi-VN" sz="3000" spc="40" dirty="0">
                <a:latin typeface="Arial"/>
                <a:cs typeface="Arial"/>
              </a:rPr>
              <a:t> </a:t>
            </a:r>
            <a:r>
              <a:rPr lang="vi-VN" sz="3000" spc="-5" dirty="0">
                <a:latin typeface="Arial"/>
                <a:cs typeface="Arial"/>
              </a:rPr>
              <a:t>nó.</a:t>
            </a:r>
            <a:endParaRPr lang="vi-VN" sz="3000" dirty="0">
              <a:latin typeface="Arial"/>
              <a:cs typeface="Arial"/>
            </a:endParaRPr>
          </a:p>
          <a:p>
            <a:endParaRPr lang="vi-V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FDFFA2-685E-460B-9EDE-F22CCFEDF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bject 6">
            <a:extLst>
              <a:ext uri="{FF2B5EF4-FFF2-40B4-BE49-F238E27FC236}">
                <a16:creationId xmlns:a16="http://schemas.microsoft.com/office/drawing/2014/main" id="{4A727800-F69D-4E1F-8B5D-71DB03CB72C7}"/>
              </a:ext>
            </a:extLst>
          </p:cNvPr>
          <p:cNvSpPr/>
          <p:nvPr/>
        </p:nvSpPr>
        <p:spPr>
          <a:xfrm>
            <a:off x="26377" y="1879493"/>
            <a:ext cx="2819400" cy="43525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4AB9D0-FB45-4D64-A2B7-04EA9CF25A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1581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57A82-541F-4CD8-9F35-DA4BC683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dirty="0">
                <a:latin typeface="Arial"/>
                <a:cs typeface="Arial"/>
              </a:rPr>
              <a:t>Stateless</a:t>
            </a:r>
            <a:r>
              <a:rPr lang="vi-VN" sz="3200" spc="-25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widgets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11A2C1-FB8B-433D-95DE-083A33966B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3538"/>
            <a:ext cx="5181600" cy="4691062"/>
          </a:xfrm>
        </p:spPr>
        <p:txBody>
          <a:bodyPr/>
          <a:lstStyle/>
          <a:p>
            <a:pPr marL="0" indent="0">
              <a:buNone/>
            </a:pPr>
            <a:r>
              <a:rPr lang="vi-VN" sz="3200" spc="-5" dirty="0">
                <a:latin typeface="Arial"/>
                <a:cs typeface="Arial"/>
              </a:rPr>
              <a:t>Các </a:t>
            </a:r>
            <a:r>
              <a:rPr lang="vi-VN" sz="3200" b="1" dirty="0">
                <a:latin typeface="Arial"/>
                <a:cs typeface="Arial"/>
              </a:rPr>
              <a:t>Stateless</a:t>
            </a:r>
            <a:r>
              <a:rPr lang="vi-VN" sz="3200" dirty="0">
                <a:latin typeface="Arial"/>
                <a:cs typeface="Arial"/>
              </a:rPr>
              <a:t> </a:t>
            </a:r>
            <a:r>
              <a:rPr lang="vi-VN" sz="3200" b="1" spc="-5" dirty="0">
                <a:latin typeface="Arial"/>
                <a:cs typeface="Arial"/>
              </a:rPr>
              <a:t>widgets</a:t>
            </a:r>
            <a:r>
              <a:rPr lang="vi-VN" sz="3200" spc="-5" dirty="0">
                <a:latin typeface="Arial"/>
                <a:cs typeface="Arial"/>
              </a:rPr>
              <a:t> chỉ </a:t>
            </a:r>
            <a:r>
              <a:rPr lang="vi-VN" sz="3200" dirty="0">
                <a:latin typeface="Arial"/>
                <a:cs typeface="Arial"/>
              </a:rPr>
              <a:t>có </a:t>
            </a:r>
            <a:r>
              <a:rPr lang="vi-VN" sz="3200" spc="-5" dirty="0">
                <a:latin typeface="Arial"/>
                <a:cs typeface="Arial"/>
              </a:rPr>
              <a:t>các thuộc tính </a:t>
            </a:r>
            <a:r>
              <a:rPr lang="vi-VN" sz="3200" b="1" dirty="0">
                <a:latin typeface="Arial"/>
                <a:cs typeface="Arial"/>
              </a:rPr>
              <a:t>final</a:t>
            </a:r>
            <a:r>
              <a:rPr lang="vi-VN" sz="3200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được </a:t>
            </a:r>
            <a:r>
              <a:rPr lang="vi-VN" sz="3200" dirty="0">
                <a:latin typeface="Arial"/>
                <a:cs typeface="Arial"/>
              </a:rPr>
              <a:t>xác </a:t>
            </a:r>
            <a:r>
              <a:rPr lang="vi-VN" sz="3200" spc="-5" dirty="0">
                <a:latin typeface="Arial"/>
                <a:cs typeface="Arial"/>
              </a:rPr>
              <a:t>định trong quá trình </a:t>
            </a:r>
            <a:r>
              <a:rPr lang="vi-VN" sz="3200" dirty="0">
                <a:latin typeface="Arial"/>
                <a:cs typeface="Arial"/>
              </a:rPr>
              <a:t>xây </a:t>
            </a:r>
            <a:r>
              <a:rPr lang="vi-VN" sz="3200" spc="-5" dirty="0">
                <a:latin typeface="Arial"/>
                <a:cs typeface="Arial"/>
              </a:rPr>
              <a:t>dựng, </a:t>
            </a:r>
            <a:r>
              <a:rPr lang="vi-VN" sz="3200" spc="-10" dirty="0">
                <a:latin typeface="Arial"/>
                <a:cs typeface="Arial"/>
              </a:rPr>
              <a:t>và </a:t>
            </a:r>
            <a:r>
              <a:rPr lang="vi-VN" sz="3200" spc="-5" dirty="0">
                <a:latin typeface="Arial"/>
                <a:cs typeface="Arial"/>
              </a:rPr>
              <a:t>đó </a:t>
            </a:r>
            <a:r>
              <a:rPr lang="vi-VN" sz="3200" dirty="0">
                <a:latin typeface="Arial"/>
                <a:cs typeface="Arial"/>
              </a:rPr>
              <a:t>là </a:t>
            </a:r>
            <a:r>
              <a:rPr lang="vi-VN" sz="3200" spc="-5" dirty="0">
                <a:latin typeface="Arial"/>
                <a:cs typeface="Arial"/>
              </a:rPr>
              <a:t>thứ duy nhất </a:t>
            </a:r>
            <a:r>
              <a:rPr lang="vi-VN" sz="3200" spc="-10" dirty="0">
                <a:latin typeface="Arial"/>
                <a:cs typeface="Arial"/>
              </a:rPr>
              <a:t>được </a:t>
            </a:r>
            <a:r>
              <a:rPr lang="vi-VN" sz="3200" spc="-5" dirty="0">
                <a:latin typeface="Arial"/>
                <a:cs typeface="Arial"/>
              </a:rPr>
              <a:t>tạo trên </a:t>
            </a:r>
            <a:r>
              <a:rPr lang="vi-VN" sz="3200" spc="-10" dirty="0">
                <a:latin typeface="Arial"/>
                <a:cs typeface="Arial"/>
              </a:rPr>
              <a:t>màn </a:t>
            </a:r>
            <a:r>
              <a:rPr lang="vi-VN" sz="3200" spc="-5" dirty="0">
                <a:latin typeface="Arial"/>
                <a:cs typeface="Arial"/>
              </a:rPr>
              <a:t>hình thiết</a:t>
            </a:r>
            <a:r>
              <a:rPr lang="vi-VN" sz="3200" spc="90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bị.</a:t>
            </a:r>
            <a:endParaRPr lang="vi-VN" sz="3200" dirty="0">
              <a:latin typeface="Arial"/>
              <a:cs typeface="Arial"/>
            </a:endParaRP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5B3794-F087-4387-8719-D113CDDAD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DEADBC-DB71-45F7-B081-03EBAC7FE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447800"/>
            <a:ext cx="2413712" cy="471826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87A287E-BA32-4B95-9633-1C7AF29F1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6077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A07FB9-3C3E-40A0-968D-CFC576EFE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spc="-5" dirty="0"/>
              <a:t>Stateful </a:t>
            </a:r>
            <a:r>
              <a:rPr lang="vi-VN" sz="3200" spc="-10" dirty="0"/>
              <a:t>widgets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94C91-3A95-4442-AD15-6BDB1CC1BF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76600" y="1633538"/>
            <a:ext cx="5562600" cy="4691062"/>
          </a:xfrm>
        </p:spPr>
        <p:txBody>
          <a:bodyPr/>
          <a:lstStyle/>
          <a:p>
            <a:pPr marL="0" marR="99060" indent="0">
              <a:lnSpc>
                <a:spcPct val="90000"/>
              </a:lnSpc>
              <a:spcBef>
                <a:spcPts val="480"/>
              </a:spcBef>
              <a:buNone/>
            </a:pPr>
            <a:r>
              <a:rPr lang="vi-VN" sz="3200" spc="-10" dirty="0"/>
              <a:t>Không </a:t>
            </a:r>
            <a:r>
              <a:rPr lang="vi-VN" sz="3200" spc="-15" dirty="0"/>
              <a:t>giống </a:t>
            </a:r>
            <a:r>
              <a:rPr lang="vi-VN" sz="3200" spc="-10" dirty="0"/>
              <a:t>như </a:t>
            </a:r>
            <a:r>
              <a:rPr lang="vi-VN" sz="3200" b="1" spc="-10" dirty="0"/>
              <a:t>Stateless</a:t>
            </a:r>
            <a:r>
              <a:rPr lang="vi-VN" sz="3200" spc="-10" dirty="0"/>
              <a:t> </a:t>
            </a:r>
            <a:r>
              <a:rPr lang="vi-VN" sz="3200" b="1" spc="-15" dirty="0"/>
              <a:t>widget</a:t>
            </a:r>
            <a:r>
              <a:rPr lang="vi-VN" sz="3200" spc="-15" dirty="0"/>
              <a:t> nhận </a:t>
            </a:r>
            <a:r>
              <a:rPr lang="vi-VN" sz="3200" spc="15" dirty="0"/>
              <a:t>mô </a:t>
            </a:r>
            <a:r>
              <a:rPr lang="vi-VN" sz="3200" spc="-5" dirty="0"/>
              <a:t>tả </a:t>
            </a:r>
            <a:r>
              <a:rPr lang="vi-VN" sz="3200" spc="-10" dirty="0"/>
              <a:t>từ </a:t>
            </a:r>
            <a:r>
              <a:rPr lang="vi-VN" sz="3200" b="1" spc="-15" dirty="0"/>
              <a:t>widget</a:t>
            </a:r>
            <a:r>
              <a:rPr lang="vi-VN" sz="3200" spc="-15" dirty="0"/>
              <a:t> </a:t>
            </a:r>
            <a:r>
              <a:rPr lang="vi-VN" sz="3200" spc="-5" dirty="0"/>
              <a:t>cha </a:t>
            </a:r>
            <a:r>
              <a:rPr lang="vi-VN" sz="3200" spc="-15" dirty="0"/>
              <a:t>và </a:t>
            </a:r>
            <a:r>
              <a:rPr lang="vi-VN" sz="3200" spc="-10" dirty="0"/>
              <a:t>duy </a:t>
            </a:r>
            <a:r>
              <a:rPr lang="vi-VN" sz="3200" spc="-5" dirty="0"/>
              <a:t>trì </a:t>
            </a:r>
            <a:r>
              <a:rPr lang="vi-VN" sz="3200" spc="-10" dirty="0"/>
              <a:t>điều đó trong </a:t>
            </a:r>
            <a:r>
              <a:rPr lang="vi-VN" sz="3200" spc="-5" dirty="0"/>
              <a:t>suốt </a:t>
            </a:r>
            <a:r>
              <a:rPr lang="vi-VN" sz="3200" spc="-10" dirty="0"/>
              <a:t>thời gian </a:t>
            </a:r>
            <a:r>
              <a:rPr lang="vi-VN" sz="3200" spc="-5" dirty="0"/>
              <a:t>tồn tại của </a:t>
            </a:r>
            <a:r>
              <a:rPr lang="vi-VN" sz="3200" spc="-10" dirty="0"/>
              <a:t>nó, </a:t>
            </a:r>
            <a:r>
              <a:rPr lang="vi-VN" sz="3200" b="1" spc="-5" dirty="0"/>
              <a:t>Stateful</a:t>
            </a:r>
            <a:r>
              <a:rPr lang="vi-VN" sz="3200" spc="-5" dirty="0"/>
              <a:t> </a:t>
            </a:r>
            <a:r>
              <a:rPr lang="vi-VN" sz="3200" b="1" spc="-15" dirty="0"/>
              <a:t>widget</a:t>
            </a:r>
            <a:r>
              <a:rPr lang="vi-VN" sz="3200" spc="-15" dirty="0"/>
              <a:t> </a:t>
            </a:r>
            <a:r>
              <a:rPr lang="vi-VN" sz="3200" spc="-10" dirty="0"/>
              <a:t>thay đổi </a:t>
            </a:r>
            <a:r>
              <a:rPr lang="vi-VN" sz="3200" spc="15" dirty="0"/>
              <a:t>mô </a:t>
            </a:r>
            <a:r>
              <a:rPr lang="vi-VN" sz="3200" spc="-10" dirty="0"/>
              <a:t>tả </a:t>
            </a:r>
            <a:r>
              <a:rPr lang="vi-VN" sz="3200" spc="-5" dirty="0"/>
              <a:t>của chúng </a:t>
            </a:r>
            <a:r>
              <a:rPr lang="vi-VN" sz="3200" spc="5" dirty="0"/>
              <a:t>một </a:t>
            </a:r>
            <a:r>
              <a:rPr lang="vi-VN" sz="3200" spc="-5" dirty="0"/>
              <a:t>cách </a:t>
            </a:r>
            <a:r>
              <a:rPr lang="vi-VN" sz="3200" spc="-10" dirty="0"/>
              <a:t>linh hoạt </a:t>
            </a:r>
            <a:r>
              <a:rPr lang="vi-VN" sz="3200" spc="-5" dirty="0"/>
              <a:t>trong </a:t>
            </a:r>
            <a:r>
              <a:rPr lang="vi-VN" sz="3200" spc="-10" dirty="0"/>
              <a:t>thời gian tồn tại. Chúng </a:t>
            </a:r>
            <a:r>
              <a:rPr lang="vi-VN" sz="3200" dirty="0"/>
              <a:t>có </a:t>
            </a:r>
            <a:r>
              <a:rPr lang="vi-VN" sz="3200" spc="5" dirty="0"/>
              <a:t>một </a:t>
            </a:r>
            <a:r>
              <a:rPr lang="vi-VN" sz="3200" spc="-15" dirty="0"/>
              <a:t>lớp </a:t>
            </a:r>
            <a:r>
              <a:rPr lang="vi-VN" sz="3200" b="1" spc="-10" dirty="0"/>
              <a:t>State</a:t>
            </a:r>
            <a:r>
              <a:rPr lang="vi-VN" sz="3200" spc="-10" dirty="0"/>
              <a:t> đại diện </a:t>
            </a:r>
            <a:r>
              <a:rPr lang="vi-VN" sz="3200" spc="-5" dirty="0"/>
              <a:t>cho </a:t>
            </a:r>
            <a:r>
              <a:rPr lang="vi-VN" sz="3200" spc="-10" dirty="0"/>
              <a:t>trạng thái hiện </a:t>
            </a:r>
            <a:r>
              <a:rPr lang="vi-VN" sz="3200" spc="-5" dirty="0"/>
              <a:t>tại của</a:t>
            </a:r>
            <a:r>
              <a:rPr lang="vi-VN" sz="3200" spc="65" dirty="0"/>
              <a:t> </a:t>
            </a:r>
            <a:r>
              <a:rPr lang="vi-VN" sz="3200" b="1" spc="-15" dirty="0"/>
              <a:t>widget</a:t>
            </a:r>
            <a:r>
              <a:rPr lang="vi-VN" sz="3200" spc="-15" dirty="0"/>
              <a:t>.</a:t>
            </a:r>
            <a:endParaRPr lang="vi-VN" sz="3200" dirty="0"/>
          </a:p>
          <a:p>
            <a:pPr marL="360363" indent="-360363"/>
            <a:endParaRPr lang="vi-VN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1F20B-8ACE-4212-BA78-FD6A206A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5" name="object 2">
            <a:extLst>
              <a:ext uri="{FF2B5EF4-FFF2-40B4-BE49-F238E27FC236}">
                <a16:creationId xmlns:a16="http://schemas.microsoft.com/office/drawing/2014/main" id="{09593D0A-E8EC-48FF-982F-0CE80294F64A}"/>
              </a:ext>
            </a:extLst>
          </p:cNvPr>
          <p:cNvGrpSpPr/>
          <p:nvPr/>
        </p:nvGrpSpPr>
        <p:grpSpPr>
          <a:xfrm>
            <a:off x="304800" y="1828800"/>
            <a:ext cx="2895402" cy="3771264"/>
            <a:chOff x="457200" y="1194816"/>
            <a:chExt cx="4170395" cy="5014722"/>
          </a:xfrm>
        </p:grpSpPr>
        <p:sp>
          <p:nvSpPr>
            <p:cNvPr id="6" name="object 3">
              <a:extLst>
                <a:ext uri="{FF2B5EF4-FFF2-40B4-BE49-F238E27FC236}">
                  <a16:creationId xmlns:a16="http://schemas.microsoft.com/office/drawing/2014/main" id="{911DADC4-1863-49DA-9FD8-E680E4EE8FD7}"/>
                </a:ext>
              </a:extLst>
            </p:cNvPr>
            <p:cNvSpPr/>
            <p:nvPr/>
          </p:nvSpPr>
          <p:spPr>
            <a:xfrm>
              <a:off x="4514088" y="1194816"/>
              <a:ext cx="113507" cy="50147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7" name="object 4">
              <a:extLst>
                <a:ext uri="{FF2B5EF4-FFF2-40B4-BE49-F238E27FC236}">
                  <a16:creationId xmlns:a16="http://schemas.microsoft.com/office/drawing/2014/main" id="{EA9376AD-EF79-420C-BB71-E8E2D21AE009}"/>
                </a:ext>
              </a:extLst>
            </p:cNvPr>
            <p:cNvSpPr/>
            <p:nvPr/>
          </p:nvSpPr>
          <p:spPr>
            <a:xfrm>
              <a:off x="4572000" y="1219200"/>
              <a:ext cx="0" cy="4916170"/>
            </a:xfrm>
            <a:custGeom>
              <a:avLst/>
              <a:gdLst/>
              <a:ahLst/>
              <a:cxnLst/>
              <a:rect l="l" t="t" r="r" b="b"/>
              <a:pathLst>
                <a:path h="4916170">
                  <a:moveTo>
                    <a:pt x="0" y="0"/>
                  </a:moveTo>
                  <a:lnTo>
                    <a:pt x="0" y="4915687"/>
                  </a:lnTo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8" name="object 5">
              <a:extLst>
                <a:ext uri="{FF2B5EF4-FFF2-40B4-BE49-F238E27FC236}">
                  <a16:creationId xmlns:a16="http://schemas.microsoft.com/office/drawing/2014/main" id="{AF1B2089-6916-4511-99B3-530CFB0DAB78}"/>
                </a:ext>
              </a:extLst>
            </p:cNvPr>
            <p:cNvSpPr/>
            <p:nvPr/>
          </p:nvSpPr>
          <p:spPr>
            <a:xfrm>
              <a:off x="457200" y="1844039"/>
              <a:ext cx="4038600" cy="365760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ED5244E9-0B65-47EA-9A39-1F9D3311EF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472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18A6-73CC-447F-94D2-5BDC61DF1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spc="-5" dirty="0"/>
              <a:t>Stateful </a:t>
            </a:r>
            <a:r>
              <a:rPr lang="vi-VN" sz="3200" spc="-10" dirty="0"/>
              <a:t>widgets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6F497-96AB-4BCF-83CA-4E23DC1D1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3538"/>
            <a:ext cx="4648200" cy="4691062"/>
          </a:xfrm>
        </p:spPr>
        <p:txBody>
          <a:bodyPr/>
          <a:lstStyle/>
          <a:p>
            <a:r>
              <a:rPr lang="vi-VN" sz="3200" spc="-15" dirty="0"/>
              <a:t>Bằng </a:t>
            </a:r>
            <a:r>
              <a:rPr lang="vi-VN" sz="3200" spc="-5" dirty="0"/>
              <a:t>cách </a:t>
            </a:r>
            <a:r>
              <a:rPr lang="vi-VN" sz="3200" spc="-15" dirty="0"/>
              <a:t>giữ </a:t>
            </a:r>
            <a:r>
              <a:rPr lang="vi-VN" sz="3200" spc="-10" dirty="0"/>
              <a:t>trạng </a:t>
            </a:r>
            <a:r>
              <a:rPr lang="vi-VN" sz="3200" spc="-5" dirty="0"/>
              <a:t>thái của </a:t>
            </a:r>
            <a:r>
              <a:rPr lang="vi-VN" sz="3200" b="1" spc="-15" dirty="0"/>
              <a:t>widget</a:t>
            </a:r>
            <a:r>
              <a:rPr lang="vi-VN" sz="3200" spc="-15" dirty="0"/>
              <a:t> </a:t>
            </a:r>
            <a:r>
              <a:rPr lang="vi-VN" sz="3200" spc="-10" dirty="0"/>
              <a:t>trong </a:t>
            </a:r>
            <a:r>
              <a:rPr lang="vi-VN" sz="3200" spc="-5" dirty="0"/>
              <a:t> </a:t>
            </a:r>
            <a:r>
              <a:rPr lang="vi-VN" sz="3200" spc="-10" dirty="0"/>
              <a:t>đối tượng </a:t>
            </a:r>
            <a:r>
              <a:rPr lang="vi-VN" sz="3200" b="1" spc="-10" dirty="0"/>
              <a:t>State</a:t>
            </a:r>
            <a:r>
              <a:rPr lang="vi-VN" sz="3200" spc="-10" dirty="0"/>
              <a:t> riêng </a:t>
            </a:r>
            <a:r>
              <a:rPr lang="vi-VN" sz="3200" spc="-15" dirty="0"/>
              <a:t>biệt, </a:t>
            </a:r>
            <a:r>
              <a:rPr lang="vi-VN" sz="3200" b="1" spc="-5" dirty="0"/>
              <a:t>framework</a:t>
            </a:r>
            <a:r>
              <a:rPr lang="vi-VN" sz="3200" spc="-5" dirty="0"/>
              <a:t> </a:t>
            </a:r>
            <a:r>
              <a:rPr lang="vi-VN" sz="3200" dirty="0"/>
              <a:t>có </a:t>
            </a:r>
            <a:r>
              <a:rPr lang="vi-VN" sz="3200" spc="-10" dirty="0"/>
              <a:t>thể </a:t>
            </a:r>
            <a:r>
              <a:rPr lang="vi-VN" sz="3200" b="1" spc="-10" dirty="0"/>
              <a:t>rebuild</a:t>
            </a:r>
            <a:r>
              <a:rPr lang="vi-VN" sz="3200" spc="-10" dirty="0"/>
              <a:t> lại bất </a:t>
            </a:r>
            <a:r>
              <a:rPr lang="vi-VN" sz="3200" dirty="0"/>
              <a:t>cứ </a:t>
            </a:r>
            <a:r>
              <a:rPr lang="vi-VN" sz="3200" spc="5" dirty="0"/>
              <a:t>khi </a:t>
            </a:r>
            <a:r>
              <a:rPr lang="vi-VN" sz="3200" spc="-10" dirty="0"/>
              <a:t>nào </a:t>
            </a:r>
            <a:r>
              <a:rPr lang="vi-VN" sz="3200" spc="-5" dirty="0"/>
              <a:t>cần </a:t>
            </a:r>
            <a:r>
              <a:rPr lang="vi-VN" sz="3200" spc="15" dirty="0"/>
              <a:t>mà </a:t>
            </a:r>
            <a:r>
              <a:rPr lang="vi-VN" sz="3200" dirty="0"/>
              <a:t>không </a:t>
            </a:r>
            <a:r>
              <a:rPr lang="vi-VN" sz="3200" spc="-10" dirty="0"/>
              <a:t>làm </a:t>
            </a:r>
            <a:r>
              <a:rPr lang="vi-VN" sz="3200" spc="5" dirty="0"/>
              <a:t>mất </a:t>
            </a:r>
            <a:r>
              <a:rPr lang="vi-VN" sz="3200" spc="-5" dirty="0"/>
              <a:t>trạng thái </a:t>
            </a:r>
            <a:r>
              <a:rPr lang="vi-VN" sz="3200" spc="-10" dirty="0"/>
              <a:t>liên quan đến</a:t>
            </a:r>
            <a:r>
              <a:rPr lang="vi-VN" sz="3200" spc="70" dirty="0"/>
              <a:t> </a:t>
            </a:r>
            <a:r>
              <a:rPr lang="vi-VN" sz="3200" spc="-10" dirty="0"/>
              <a:t>nó.</a:t>
            </a:r>
            <a:endParaRPr lang="vi-VN" sz="3200" dirty="0"/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AC776C-CFF5-40BB-A6BB-1892A67F2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973C27-499A-4302-899F-04D37A517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237" y="1447800"/>
            <a:ext cx="2443163" cy="4343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8B47E5-90B6-435F-942E-B05F5A3C68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22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79C7E-0862-487F-A496-2817FACA4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Ứng dụng đầu tiên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0751C0-DB1D-4966-8FB6-03430DE57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C02A3D-273B-4920-AE07-AB2D33BDA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546225"/>
            <a:ext cx="2703122" cy="502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37A37D-DEF3-4F2A-B55C-628E6FE41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1546225"/>
            <a:ext cx="4848902" cy="31913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B90CCA3-F114-4CBB-9EBA-7000BBC67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18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3D544-B08E-4BA2-96DE-5C8529C6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Ứng dụng đầu tiên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35F0E1-5648-4DEE-8D65-311F43F695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6870" marR="29845" indent="-344805">
              <a:lnSpc>
                <a:spcPct val="90000"/>
              </a:lnSpc>
              <a:spcBef>
                <a:spcPts val="390"/>
              </a:spcBef>
              <a:buClr>
                <a:srgbClr val="3366FF"/>
              </a:buClr>
              <a:buChar char="-"/>
              <a:tabLst>
                <a:tab pos="356870" algn="l"/>
                <a:tab pos="357505" algn="l"/>
              </a:tabLst>
            </a:pPr>
            <a:r>
              <a:rPr lang="vi-VN" sz="3000" spc="-5" dirty="0">
                <a:latin typeface="Arial"/>
                <a:cs typeface="Arial"/>
              </a:rPr>
              <a:t>Lớp </a:t>
            </a:r>
            <a:r>
              <a:rPr lang="vi-VN" sz="3000" b="1" spc="-5" dirty="0">
                <a:latin typeface="Arial"/>
                <a:cs typeface="Arial"/>
              </a:rPr>
              <a:t>MyApp</a:t>
            </a:r>
            <a:r>
              <a:rPr lang="vi-VN" sz="3000" spc="-5" dirty="0">
                <a:latin typeface="Arial"/>
                <a:cs typeface="Arial"/>
              </a:rPr>
              <a:t> </a:t>
            </a:r>
            <a:r>
              <a:rPr lang="vi-VN" sz="3000" b="1" spc="-5">
                <a:latin typeface="Arial"/>
                <a:cs typeface="Arial"/>
              </a:rPr>
              <a:t>extends</a:t>
            </a:r>
            <a:r>
              <a:rPr lang="vi-VN" sz="3000" spc="-5">
                <a:latin typeface="Arial"/>
                <a:cs typeface="Arial"/>
              </a:rPr>
              <a:t> lớp </a:t>
            </a:r>
            <a:r>
              <a:rPr lang="vi-VN" sz="3000" b="1" dirty="0">
                <a:latin typeface="Arial"/>
                <a:cs typeface="Arial"/>
              </a:rPr>
              <a:t>statelessWidget</a:t>
            </a:r>
            <a:r>
              <a:rPr lang="vi-VN" sz="3000" dirty="0">
                <a:latin typeface="Arial"/>
                <a:cs typeface="Arial"/>
              </a:rPr>
              <a:t> </a:t>
            </a:r>
            <a:r>
              <a:rPr lang="vi-VN" sz="3000" spc="-15" dirty="0">
                <a:latin typeface="Arial"/>
                <a:cs typeface="Arial"/>
              </a:rPr>
              <a:t>và </a:t>
            </a:r>
            <a:r>
              <a:rPr lang="vi-VN" sz="3000" spc="-5" dirty="0">
                <a:latin typeface="Arial"/>
                <a:cs typeface="Arial"/>
              </a:rPr>
              <a:t>ghi </a:t>
            </a:r>
            <a:r>
              <a:rPr lang="vi-VN" sz="3000" dirty="0">
                <a:latin typeface="Arial"/>
                <a:cs typeface="Arial"/>
              </a:rPr>
              <a:t>đè phương thức </a:t>
            </a:r>
            <a:r>
              <a:rPr lang="vi-VN" sz="3000" spc="-10" dirty="0">
                <a:latin typeface="Arial"/>
                <a:cs typeface="Arial"/>
              </a:rPr>
              <a:t>xây </a:t>
            </a:r>
            <a:r>
              <a:rPr lang="vi-VN" sz="3000">
                <a:latin typeface="Arial"/>
                <a:cs typeface="Arial"/>
              </a:rPr>
              <a:t>dựng </a:t>
            </a:r>
            <a:r>
              <a:rPr lang="vi-VN" sz="3000" spc="-5">
                <a:latin typeface="Arial"/>
                <a:cs typeface="Arial"/>
              </a:rPr>
              <a:t>build </a:t>
            </a:r>
            <a:r>
              <a:rPr lang="vi-VN" sz="3000" spc="-5" dirty="0">
                <a:latin typeface="Arial"/>
                <a:cs typeface="Arial"/>
              </a:rPr>
              <a:t>(</a:t>
            </a:r>
            <a:r>
              <a:rPr lang="vi-VN" sz="3000" b="1" spc="-5" dirty="0">
                <a:latin typeface="Arial"/>
                <a:cs typeface="Arial"/>
              </a:rPr>
              <a:t>BuildContext</a:t>
            </a:r>
            <a:r>
              <a:rPr lang="vi-VN" sz="3000" spc="-5" dirty="0">
                <a:latin typeface="Arial"/>
                <a:cs typeface="Arial"/>
              </a:rPr>
              <a:t>). </a:t>
            </a:r>
            <a:r>
              <a:rPr lang="vi-VN" sz="3000" dirty="0">
                <a:latin typeface="Arial"/>
                <a:cs typeface="Arial"/>
              </a:rPr>
              <a:t>Phương thức này </a:t>
            </a:r>
            <a:r>
              <a:rPr lang="vi-VN" sz="3000" spc="5" dirty="0">
                <a:latin typeface="Arial"/>
                <a:cs typeface="Arial"/>
              </a:rPr>
              <a:t>mô </a:t>
            </a:r>
            <a:r>
              <a:rPr lang="vi-VN" sz="3000">
                <a:latin typeface="Arial"/>
                <a:cs typeface="Arial"/>
              </a:rPr>
              <a:t>tả </a:t>
            </a:r>
            <a:r>
              <a:rPr lang="en-US" sz="3000">
                <a:latin typeface="Arial"/>
                <a:cs typeface="Arial"/>
              </a:rPr>
              <a:t>một</a:t>
            </a:r>
            <a:r>
              <a:rPr lang="vi-VN" sz="3000">
                <a:latin typeface="Arial"/>
                <a:cs typeface="Arial"/>
              </a:rPr>
              <a:t> </a:t>
            </a:r>
            <a:r>
              <a:rPr lang="vi-VN" sz="3000" spc="5" dirty="0">
                <a:latin typeface="Arial"/>
                <a:cs typeface="Arial"/>
              </a:rPr>
              <a:t>phần </a:t>
            </a:r>
            <a:r>
              <a:rPr lang="vi-VN" sz="3000" dirty="0">
                <a:latin typeface="Arial"/>
                <a:cs typeface="Arial"/>
              </a:rPr>
              <a:t>của </a:t>
            </a:r>
            <a:r>
              <a:rPr lang="vi-VN" sz="3000" b="1">
                <a:latin typeface="Arial"/>
                <a:cs typeface="Arial"/>
              </a:rPr>
              <a:t>UI</a:t>
            </a:r>
            <a:r>
              <a:rPr lang="vi-VN" sz="3000">
                <a:latin typeface="Arial"/>
                <a:cs typeface="Arial"/>
              </a:rPr>
              <a:t>, </a:t>
            </a:r>
            <a:r>
              <a:rPr lang="vi-VN" sz="3000" dirty="0">
                <a:latin typeface="Arial"/>
                <a:cs typeface="Arial"/>
              </a:rPr>
              <a:t>ở </a:t>
            </a:r>
            <a:r>
              <a:rPr lang="vi-VN" sz="3000" spc="5" dirty="0">
                <a:latin typeface="Arial"/>
                <a:cs typeface="Arial"/>
              </a:rPr>
              <a:t>đây </a:t>
            </a:r>
            <a:r>
              <a:rPr lang="vi-VN" sz="3000" dirty="0">
                <a:latin typeface="Arial"/>
                <a:cs typeface="Arial"/>
              </a:rPr>
              <a:t>nó </a:t>
            </a:r>
            <a:r>
              <a:rPr lang="vi-VN" sz="3000" spc="-10" dirty="0">
                <a:latin typeface="Arial"/>
                <a:cs typeface="Arial"/>
              </a:rPr>
              <a:t>xây </a:t>
            </a:r>
            <a:r>
              <a:rPr lang="vi-VN" sz="3000" dirty="0">
                <a:latin typeface="Arial"/>
                <a:cs typeface="Arial"/>
              </a:rPr>
              <a:t>dựng </a:t>
            </a:r>
            <a:r>
              <a:rPr lang="vi-VN" sz="3000" spc="-5" dirty="0">
                <a:latin typeface="Arial"/>
                <a:cs typeface="Arial"/>
              </a:rPr>
              <a:t>1 </a:t>
            </a:r>
            <a:r>
              <a:rPr lang="vi-VN" sz="3000" dirty="0">
                <a:latin typeface="Arial"/>
                <a:cs typeface="Arial"/>
              </a:rPr>
              <a:t>cây con </a:t>
            </a:r>
            <a:r>
              <a:rPr lang="vi-VN" sz="3000" b="1" spc="-10" dirty="0">
                <a:latin typeface="Arial"/>
                <a:cs typeface="Arial"/>
              </a:rPr>
              <a:t>widget</a:t>
            </a:r>
            <a:r>
              <a:rPr lang="vi-VN" sz="3000" spc="-10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bên dưới nó, </a:t>
            </a:r>
            <a:r>
              <a:rPr lang="vi-VN" sz="3000" spc="-10" dirty="0">
                <a:latin typeface="Arial"/>
                <a:cs typeface="Arial"/>
              </a:rPr>
              <a:t>với </a:t>
            </a:r>
            <a:r>
              <a:rPr lang="vi-VN" sz="3000" dirty="0">
                <a:latin typeface="Arial"/>
                <a:cs typeface="Arial"/>
              </a:rPr>
              <a:t>con trực tiếp </a:t>
            </a:r>
            <a:r>
              <a:rPr lang="vi-VN" sz="3000" spc="-5" dirty="0">
                <a:latin typeface="Arial"/>
                <a:cs typeface="Arial"/>
              </a:rPr>
              <a:t>là</a:t>
            </a:r>
            <a:r>
              <a:rPr lang="vi-VN" sz="3000" spc="-25" dirty="0">
                <a:latin typeface="Arial"/>
                <a:cs typeface="Arial"/>
              </a:rPr>
              <a:t> </a:t>
            </a:r>
            <a:r>
              <a:rPr lang="vi-VN" sz="3000" b="1" dirty="0">
                <a:latin typeface="Arial"/>
                <a:cs typeface="Arial"/>
              </a:rPr>
              <a:t>MaterialApp</a:t>
            </a:r>
            <a:r>
              <a:rPr lang="vi-VN" sz="3000" dirty="0">
                <a:latin typeface="Arial"/>
                <a:cs typeface="Arial"/>
              </a:rPr>
              <a:t>.</a:t>
            </a:r>
          </a:p>
          <a:p>
            <a:pPr marL="356870" marR="26034" indent="-344805">
              <a:lnSpc>
                <a:spcPct val="90000"/>
              </a:lnSpc>
              <a:spcBef>
                <a:spcPts val="575"/>
              </a:spcBef>
              <a:buClr>
                <a:srgbClr val="3366FF"/>
              </a:buClr>
              <a:buChar char="-"/>
              <a:tabLst>
                <a:tab pos="356870" algn="l"/>
                <a:tab pos="357505" algn="l"/>
              </a:tabLst>
            </a:pPr>
            <a:r>
              <a:rPr lang="vi-VN" sz="3000" b="1" spc="-5" dirty="0">
                <a:latin typeface="Arial"/>
                <a:cs typeface="Arial"/>
              </a:rPr>
              <a:t>MaterialApp</a:t>
            </a:r>
            <a:r>
              <a:rPr lang="vi-VN" sz="3000" spc="-5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được </a:t>
            </a:r>
            <a:r>
              <a:rPr lang="vi-VN" sz="3000" spc="-5" dirty="0">
                <a:latin typeface="Arial"/>
                <a:cs typeface="Arial"/>
              </a:rPr>
              <a:t>định nghĩa là 1 </a:t>
            </a:r>
            <a:r>
              <a:rPr lang="vi-VN" sz="3000" b="1" spc="-10" dirty="0">
                <a:latin typeface="Arial"/>
                <a:cs typeface="Arial"/>
              </a:rPr>
              <a:t>widget</a:t>
            </a:r>
            <a:r>
              <a:rPr lang="vi-VN" sz="3000" spc="-10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bao bọc </a:t>
            </a:r>
            <a:r>
              <a:rPr lang="vi-VN" sz="3000" spc="-5" dirty="0">
                <a:latin typeface="Arial"/>
                <a:cs typeface="Arial"/>
              </a:rPr>
              <a:t>1 </a:t>
            </a:r>
            <a:r>
              <a:rPr lang="vi-VN" sz="3000" dirty="0">
                <a:latin typeface="Arial"/>
                <a:cs typeface="Arial"/>
              </a:rPr>
              <a:t>tập  các </a:t>
            </a:r>
            <a:r>
              <a:rPr lang="vi-VN" sz="3000" b="1" spc="-10" dirty="0">
                <a:latin typeface="Arial"/>
                <a:cs typeface="Arial"/>
              </a:rPr>
              <a:t>widget</a:t>
            </a:r>
            <a:r>
              <a:rPr lang="vi-VN" sz="3000" spc="-10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con, thường được </a:t>
            </a:r>
            <a:r>
              <a:rPr lang="vi-VN" sz="3000" spc="-10" dirty="0">
                <a:latin typeface="Arial"/>
                <a:cs typeface="Arial"/>
              </a:rPr>
              <a:t>yêu </a:t>
            </a:r>
            <a:r>
              <a:rPr lang="vi-VN" sz="3000" dirty="0">
                <a:latin typeface="Arial"/>
                <a:cs typeface="Arial"/>
              </a:rPr>
              <a:t>cầu cho ứng </a:t>
            </a:r>
            <a:r>
              <a:rPr lang="vi-VN" sz="3000" spc="10" dirty="0">
                <a:latin typeface="Arial"/>
                <a:cs typeface="Arial"/>
              </a:rPr>
              <a:t>dụng  </a:t>
            </a:r>
            <a:r>
              <a:rPr lang="vi-VN" sz="3000" dirty="0">
                <a:latin typeface="Arial"/>
                <a:cs typeface="Arial"/>
              </a:rPr>
              <a:t>được </a:t>
            </a:r>
            <a:r>
              <a:rPr lang="vi-VN" sz="3000" spc="-10" dirty="0">
                <a:latin typeface="Arial"/>
                <a:cs typeface="Arial"/>
              </a:rPr>
              <a:t>viết </a:t>
            </a:r>
            <a:r>
              <a:rPr lang="vi-VN" sz="3000" dirty="0">
                <a:latin typeface="Arial"/>
                <a:cs typeface="Arial"/>
              </a:rPr>
              <a:t>theo </a:t>
            </a:r>
            <a:r>
              <a:rPr lang="vi-VN" sz="3000" spc="-5" dirty="0">
                <a:latin typeface="Arial"/>
                <a:cs typeface="Arial"/>
              </a:rPr>
              <a:t>ngôn ngữ </a:t>
            </a:r>
            <a:r>
              <a:rPr lang="vi-VN" sz="3000" dirty="0">
                <a:latin typeface="Arial"/>
                <a:cs typeface="Arial"/>
              </a:rPr>
              <a:t>thiết kế</a:t>
            </a:r>
            <a:r>
              <a:rPr lang="vi-VN" sz="3000" spc="15" dirty="0">
                <a:latin typeface="Arial"/>
                <a:cs typeface="Arial"/>
              </a:rPr>
              <a:t> </a:t>
            </a:r>
            <a:r>
              <a:rPr lang="vi-VN" sz="3000" b="1" dirty="0">
                <a:latin typeface="Arial"/>
                <a:cs typeface="Arial"/>
              </a:rPr>
              <a:t>material</a:t>
            </a:r>
            <a:r>
              <a:rPr lang="vi-VN" sz="3000" dirty="0">
                <a:latin typeface="Arial"/>
                <a:cs typeface="Arial"/>
              </a:rPr>
              <a:t>.</a:t>
            </a:r>
          </a:p>
          <a:p>
            <a:endParaRPr lang="vi-V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75D14-AB1E-41D7-97E4-7FC8D551A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D02EBD-8FF9-45B1-94F3-5DBDFE523F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611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7E5BA7F-821E-4109-8DB6-37971BB47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9A7200"/>
                </a:solidFill>
              </a:rPr>
              <a:t>Mục</a:t>
            </a:r>
            <a:r>
              <a:rPr lang="en-US" altLang="en-US" dirty="0">
                <a:solidFill>
                  <a:srgbClr val="9A7200"/>
                </a:solidFill>
              </a:rPr>
              <a:t> </a:t>
            </a:r>
            <a:r>
              <a:rPr lang="en-US" altLang="en-US" dirty="0" err="1">
                <a:solidFill>
                  <a:srgbClr val="9A7200"/>
                </a:solidFill>
              </a:rPr>
              <a:t>tiêu</a:t>
            </a:r>
            <a:endParaRPr lang="en-US" altLang="en-US" dirty="0">
              <a:solidFill>
                <a:srgbClr val="9A7200"/>
              </a:solidFill>
            </a:endParaRP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3916E19A-246B-4188-B043-F7B125E2B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9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076467-21BA-42FF-B682-3A2844D4F7B8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166821-AF29-4C16-B455-C78D5515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25575"/>
            <a:ext cx="6172200" cy="4800600"/>
          </a:xfrm>
        </p:spPr>
        <p:txBody>
          <a:bodyPr/>
          <a:lstStyle/>
          <a:p>
            <a:pPr marR="5080">
              <a:spcBef>
                <a:spcPts val="100"/>
              </a:spcBef>
            </a:pPr>
            <a:r>
              <a:rPr lang="vi-VN" sz="3200" spc="5" dirty="0">
                <a:latin typeface="Arial"/>
                <a:cs typeface="Arial"/>
              </a:rPr>
              <a:t>Tìm hiểu kiến trúc </a:t>
            </a:r>
            <a:r>
              <a:rPr lang="vi-VN" sz="3200" b="1" spc="5" dirty="0">
                <a:latin typeface="Arial"/>
                <a:cs typeface="Arial"/>
              </a:rPr>
              <a:t>Flutter</a:t>
            </a:r>
            <a:r>
              <a:rPr lang="vi-VN" sz="3200" spc="5" dirty="0">
                <a:latin typeface="Arial"/>
                <a:cs typeface="Arial"/>
              </a:rPr>
              <a:t> ở các cấp độ khác nhau.</a:t>
            </a:r>
          </a:p>
          <a:p>
            <a:pPr marR="5080">
              <a:spcBef>
                <a:spcPts val="100"/>
              </a:spcBef>
            </a:pPr>
            <a:r>
              <a:rPr lang="vi-VN" sz="3200" spc="5" dirty="0">
                <a:latin typeface="Arial"/>
                <a:cs typeface="Arial"/>
              </a:rPr>
              <a:t>Hiểu được định nghĩa, công dụng 2 Widget cơ bản trong </a:t>
            </a:r>
            <a:r>
              <a:rPr lang="vi-VN" sz="3200" b="1" spc="5" dirty="0">
                <a:latin typeface="Arial"/>
                <a:cs typeface="Arial"/>
              </a:rPr>
              <a:t>Flutter</a:t>
            </a:r>
            <a:r>
              <a:rPr lang="vi-VN" sz="3200" spc="5" dirty="0">
                <a:latin typeface="Arial"/>
                <a:cs typeface="Arial"/>
              </a:rPr>
              <a:t>.</a:t>
            </a:r>
          </a:p>
          <a:p>
            <a:pPr marR="5080">
              <a:spcBef>
                <a:spcPts val="100"/>
              </a:spcBef>
            </a:pPr>
            <a:r>
              <a:rPr lang="vi-VN" sz="3200" spc="5" dirty="0">
                <a:latin typeface="Arial"/>
                <a:cs typeface="Arial"/>
              </a:rPr>
              <a:t>Khởi chạy được ứng dụng đầu tiên và hiểu được các thành phần trong đó.</a:t>
            </a:r>
          </a:p>
          <a:p>
            <a:pPr marR="5080">
              <a:spcBef>
                <a:spcPts val="100"/>
              </a:spcBef>
            </a:pPr>
            <a:endParaRPr lang="vi-VN" sz="2800" dirty="0">
              <a:latin typeface="Arial"/>
              <a:cs typeface="Arial"/>
            </a:endParaRPr>
          </a:p>
        </p:txBody>
      </p:sp>
      <p:grpSp>
        <p:nvGrpSpPr>
          <p:cNvPr id="11" name="object 2">
            <a:extLst>
              <a:ext uri="{FF2B5EF4-FFF2-40B4-BE49-F238E27FC236}">
                <a16:creationId xmlns:a16="http://schemas.microsoft.com/office/drawing/2014/main" id="{76A4D907-19BC-4780-A75E-0C7DEA84B0CA}"/>
              </a:ext>
            </a:extLst>
          </p:cNvPr>
          <p:cNvGrpSpPr/>
          <p:nvPr/>
        </p:nvGrpSpPr>
        <p:grpSpPr>
          <a:xfrm>
            <a:off x="6957646" y="1062514"/>
            <a:ext cx="2133600" cy="5015230"/>
            <a:chOff x="4514088" y="1194816"/>
            <a:chExt cx="4173220" cy="5015230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557A3FD6-4D71-417D-B145-C75C41CB6448}"/>
                </a:ext>
              </a:extLst>
            </p:cNvPr>
            <p:cNvSpPr/>
            <p:nvPr/>
          </p:nvSpPr>
          <p:spPr>
            <a:xfrm>
              <a:off x="4514088" y="1194816"/>
              <a:ext cx="113507" cy="50147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B9098EDF-0C74-4BA9-83D1-D242FDDE8B26}"/>
                </a:ext>
              </a:extLst>
            </p:cNvPr>
            <p:cNvSpPr/>
            <p:nvPr/>
          </p:nvSpPr>
          <p:spPr>
            <a:xfrm>
              <a:off x="4572000" y="1219200"/>
              <a:ext cx="0" cy="4916170"/>
            </a:xfrm>
            <a:custGeom>
              <a:avLst/>
              <a:gdLst/>
              <a:ahLst/>
              <a:cxnLst/>
              <a:rect l="l" t="t" r="r" b="b"/>
              <a:pathLst>
                <a:path h="4916170">
                  <a:moveTo>
                    <a:pt x="0" y="0"/>
                  </a:moveTo>
                  <a:lnTo>
                    <a:pt x="0" y="4915687"/>
                  </a:lnTo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ADFDE46B-8BD8-496B-8A03-1A477E418E2A}"/>
                </a:ext>
              </a:extLst>
            </p:cNvPr>
            <p:cNvSpPr/>
            <p:nvPr/>
          </p:nvSpPr>
          <p:spPr>
            <a:xfrm>
              <a:off x="4648200" y="2679191"/>
              <a:ext cx="4038600" cy="19872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78B7181-DCF7-4E36-A6F6-D9B31AB5A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D3EAC-A93D-42F0-BAEC-AA8E1A312C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Ứng dụng đầu tiên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FD1204-312A-406B-B572-37F96A67E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3200">
                <a:latin typeface="Arial"/>
                <a:cs typeface="Arial"/>
              </a:rPr>
              <a:t>Ở code trên, </a:t>
            </a:r>
            <a:r>
              <a:rPr lang="vi-VN" sz="3200" b="1">
                <a:latin typeface="Arial"/>
                <a:cs typeface="Arial"/>
              </a:rPr>
              <a:t>MaterialApp</a:t>
            </a:r>
            <a:r>
              <a:rPr lang="vi-VN" sz="3200">
                <a:latin typeface="Arial"/>
                <a:cs typeface="Arial"/>
              </a:rPr>
              <a:t> chứa các thuộc </a:t>
            </a:r>
            <a:r>
              <a:rPr lang="vi-VN" sz="3200" spc="-5">
                <a:latin typeface="Arial"/>
                <a:cs typeface="Arial"/>
              </a:rPr>
              <a:t>tính </a:t>
            </a:r>
            <a:r>
              <a:rPr lang="vi-VN" sz="3200">
                <a:latin typeface="Arial"/>
                <a:cs typeface="Arial"/>
              </a:rPr>
              <a:t>như</a:t>
            </a:r>
            <a:r>
              <a:rPr lang="vi-VN" sz="3200" spc="-120">
                <a:latin typeface="Arial"/>
                <a:cs typeface="Arial"/>
              </a:rPr>
              <a:t> </a:t>
            </a:r>
            <a:r>
              <a:rPr lang="vi-VN" sz="3200" b="1">
                <a:latin typeface="Arial"/>
                <a:cs typeface="Arial"/>
              </a:rPr>
              <a:t>title</a:t>
            </a:r>
            <a:r>
              <a:rPr lang="vi-VN" sz="3200">
                <a:latin typeface="Arial"/>
                <a:cs typeface="Arial"/>
              </a:rPr>
              <a:t>, </a:t>
            </a:r>
            <a:r>
              <a:rPr lang="vi-VN" sz="3200" b="1">
                <a:latin typeface="Arial"/>
                <a:cs typeface="Arial"/>
              </a:rPr>
              <a:t>theme</a:t>
            </a:r>
            <a:r>
              <a:rPr lang="vi-VN" sz="3200">
                <a:latin typeface="Arial"/>
                <a:cs typeface="Arial"/>
              </a:rPr>
              <a:t>, </a:t>
            </a:r>
            <a:r>
              <a:rPr lang="vi-VN" sz="3200" spc="-15">
                <a:latin typeface="Arial"/>
                <a:cs typeface="Arial"/>
              </a:rPr>
              <a:t>và </a:t>
            </a:r>
            <a:r>
              <a:rPr lang="vi-VN" sz="3200">
                <a:latin typeface="Arial"/>
                <a:cs typeface="Arial"/>
              </a:rPr>
              <a:t>thuộc </a:t>
            </a:r>
            <a:r>
              <a:rPr lang="vi-VN" sz="3200" spc="-5">
                <a:latin typeface="Arial"/>
                <a:cs typeface="Arial"/>
              </a:rPr>
              <a:t>tính </a:t>
            </a:r>
            <a:r>
              <a:rPr lang="vi-VN" sz="3200" b="1" spc="5">
                <a:latin typeface="Arial"/>
                <a:cs typeface="Arial"/>
              </a:rPr>
              <a:t>home</a:t>
            </a:r>
            <a:r>
              <a:rPr lang="vi-VN" sz="3200" spc="5">
                <a:latin typeface="Arial"/>
                <a:cs typeface="Arial"/>
              </a:rPr>
              <a:t> </a:t>
            </a:r>
            <a:r>
              <a:rPr lang="vi-VN" sz="3200">
                <a:latin typeface="Arial"/>
                <a:cs typeface="Arial"/>
              </a:rPr>
              <a:t>chỉ </a:t>
            </a:r>
            <a:r>
              <a:rPr lang="vi-VN" sz="3200" spc="-5">
                <a:latin typeface="Arial"/>
                <a:cs typeface="Arial"/>
              </a:rPr>
              <a:t>định </a:t>
            </a:r>
            <a:r>
              <a:rPr lang="vi-VN" sz="3200" b="1" spc="-10">
                <a:latin typeface="Arial"/>
                <a:cs typeface="Arial"/>
              </a:rPr>
              <a:t>widget</a:t>
            </a:r>
            <a:r>
              <a:rPr lang="vi-VN" sz="3200" spc="-10">
                <a:latin typeface="Arial"/>
                <a:cs typeface="Arial"/>
              </a:rPr>
              <a:t> </a:t>
            </a:r>
            <a:r>
              <a:rPr lang="vi-VN" sz="3200">
                <a:latin typeface="Arial"/>
                <a:cs typeface="Arial"/>
              </a:rPr>
              <a:t>đầu tiên được </a:t>
            </a:r>
            <a:r>
              <a:rPr lang="vi-VN" sz="3200" spc="-5">
                <a:latin typeface="Arial"/>
                <a:cs typeface="Arial"/>
              </a:rPr>
              <a:t>hiển </a:t>
            </a:r>
            <a:r>
              <a:rPr lang="vi-VN" sz="3200">
                <a:latin typeface="Arial"/>
                <a:cs typeface="Arial"/>
              </a:rPr>
              <a:t>thị dưới </a:t>
            </a:r>
            <a:r>
              <a:rPr lang="vi-VN" sz="3200" spc="5">
                <a:latin typeface="Arial"/>
                <a:cs typeface="Arial"/>
              </a:rPr>
              <a:t>dạng </a:t>
            </a:r>
            <a:r>
              <a:rPr lang="vi-VN" sz="3200">
                <a:latin typeface="Arial"/>
                <a:cs typeface="Arial"/>
              </a:rPr>
              <a:t>trang chủ ứng dụng, đó </a:t>
            </a:r>
            <a:r>
              <a:rPr lang="vi-VN" sz="3200" spc="-10">
                <a:latin typeface="Arial"/>
                <a:cs typeface="Arial"/>
              </a:rPr>
              <a:t>là  </a:t>
            </a:r>
            <a:r>
              <a:rPr lang="vi-VN" sz="3200" b="1" spc="-5">
                <a:latin typeface="Arial"/>
                <a:cs typeface="Arial"/>
              </a:rPr>
              <a:t>MyHomePage</a:t>
            </a:r>
            <a:r>
              <a:rPr lang="vi-VN" sz="3200">
                <a:latin typeface="Arial"/>
                <a:cs typeface="Arial"/>
              </a:rPr>
              <a:t>.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3373DA-A070-4C77-A0BD-71F2AF343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BFA6B49-1340-49A7-AD70-DFB172AEA4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634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F0353-9AF5-4DC4-A679-F07843C09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Ứng dụng đầu tiên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498D2F-104D-48AD-B885-0FB1531FD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2EFCB4-4014-4F10-B957-B3A529D59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000" y="1499944"/>
            <a:ext cx="5506218" cy="47262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51A1BA-88C2-407C-85CD-CD36B42B10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1063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F3AF4-DD93-498B-9326-572043AD3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Ứng dụng đầu tiên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BE040C-510D-4A23-B19D-34741F929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39E90-180B-4990-B8B7-E4A9A1F98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524000"/>
            <a:ext cx="8030696" cy="47021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777A66-55C2-4F1B-B8B3-BA68F76379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0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8B9F9-202F-4FF0-B0A8-889406509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Ứng dụng đầu tiên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E70082-FEA5-4235-9293-F226F2DCD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065" indent="0">
              <a:lnSpc>
                <a:spcPct val="100000"/>
              </a:lnSpc>
              <a:spcBef>
                <a:spcPts val="100"/>
              </a:spcBef>
              <a:buClr>
                <a:srgbClr val="3366FF"/>
              </a:buClr>
              <a:buNone/>
              <a:tabLst>
                <a:tab pos="356870" algn="l"/>
                <a:tab pos="357505" algn="l"/>
              </a:tabLst>
            </a:pPr>
            <a:r>
              <a:rPr lang="vi-VN" sz="3200" b="1" spc="-5" dirty="0">
                <a:latin typeface="Arial"/>
                <a:cs typeface="Arial"/>
              </a:rPr>
              <a:t>MyHomePage</a:t>
            </a:r>
            <a:r>
              <a:rPr lang="vi-VN" sz="3200" spc="-5" dirty="0">
                <a:latin typeface="Arial"/>
                <a:cs typeface="Arial"/>
              </a:rPr>
              <a:t> </a:t>
            </a:r>
            <a:r>
              <a:rPr lang="vi-VN" sz="3200" spc="-5">
                <a:latin typeface="Arial"/>
                <a:cs typeface="Arial"/>
              </a:rPr>
              <a:t>là </a:t>
            </a:r>
            <a:r>
              <a:rPr lang="en-US" sz="3200" spc="-5">
                <a:latin typeface="Arial"/>
                <a:cs typeface="Arial"/>
              </a:rPr>
              <a:t>một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b="1" spc="5" dirty="0">
                <a:latin typeface="Arial"/>
                <a:cs typeface="Arial"/>
              </a:rPr>
              <a:t>stateful</a:t>
            </a:r>
            <a:r>
              <a:rPr lang="vi-VN" sz="3200" spc="5" dirty="0">
                <a:latin typeface="Arial"/>
                <a:cs typeface="Arial"/>
              </a:rPr>
              <a:t> </a:t>
            </a:r>
            <a:r>
              <a:rPr lang="vi-VN" sz="3200" b="1" spc="-10" dirty="0">
                <a:latin typeface="Arial"/>
                <a:cs typeface="Arial"/>
              </a:rPr>
              <a:t>widget</a:t>
            </a:r>
            <a:r>
              <a:rPr lang="vi-VN" sz="3200" spc="-10" dirty="0">
                <a:latin typeface="Arial"/>
                <a:cs typeface="Arial"/>
              </a:rPr>
              <a:t>, </a:t>
            </a:r>
            <a:r>
              <a:rPr lang="vi-VN" sz="3200" spc="5" dirty="0">
                <a:latin typeface="Arial"/>
                <a:cs typeface="Arial"/>
              </a:rPr>
              <a:t>nó </a:t>
            </a:r>
            <a:r>
              <a:rPr lang="vi-VN" sz="3200" dirty="0">
                <a:latin typeface="Arial"/>
                <a:cs typeface="Arial"/>
              </a:rPr>
              <a:t>được </a:t>
            </a:r>
            <a:r>
              <a:rPr lang="vi-VN" sz="3200" spc="-5">
                <a:latin typeface="Arial"/>
                <a:cs typeface="Arial"/>
              </a:rPr>
              <a:t>định</a:t>
            </a:r>
            <a:r>
              <a:rPr lang="vi-VN" sz="3200" spc="-20">
                <a:latin typeface="Arial"/>
                <a:cs typeface="Arial"/>
              </a:rPr>
              <a:t> </a:t>
            </a:r>
            <a:r>
              <a:rPr lang="vi-VN" sz="3200" spc="-10">
                <a:latin typeface="Arial"/>
                <a:cs typeface="Arial"/>
              </a:rPr>
              <a:t>nghĩa</a:t>
            </a:r>
            <a:r>
              <a:rPr lang="en-US" sz="3200" spc="-10" dirty="0">
                <a:latin typeface="Arial"/>
                <a:cs typeface="Arial"/>
              </a:rPr>
              <a:t> </a:t>
            </a:r>
            <a:r>
              <a:rPr lang="vi-VN" sz="3200">
                <a:latin typeface="Arial"/>
                <a:cs typeface="Arial"/>
              </a:rPr>
              <a:t>kèm </a:t>
            </a:r>
            <a:r>
              <a:rPr lang="vi-VN" sz="3200" spc="-10">
                <a:latin typeface="Arial"/>
                <a:cs typeface="Arial"/>
              </a:rPr>
              <a:t>với </a:t>
            </a:r>
            <a:r>
              <a:rPr lang="en-US" sz="3200" spc="-5">
                <a:latin typeface="Arial"/>
                <a:cs typeface="Arial"/>
              </a:rPr>
              <a:t>mộ</a:t>
            </a:r>
            <a:r>
              <a:rPr lang="en-US" sz="3200" spc="-5" dirty="0">
                <a:latin typeface="Arial"/>
                <a:cs typeface="Arial"/>
              </a:rPr>
              <a:t>t</a:t>
            </a:r>
            <a:r>
              <a:rPr lang="vi-VN" sz="3200" spc="-5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đối tượng </a:t>
            </a:r>
            <a:r>
              <a:rPr lang="vi-VN" sz="3200" b="1" dirty="0">
                <a:latin typeface="Arial"/>
                <a:cs typeface="Arial"/>
              </a:rPr>
              <a:t>State</a:t>
            </a:r>
            <a:r>
              <a:rPr lang="vi-VN" sz="3200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là </a:t>
            </a:r>
            <a:r>
              <a:rPr lang="vi-VN" sz="3200" b="1" dirty="0">
                <a:latin typeface="Arial"/>
                <a:cs typeface="Arial"/>
              </a:rPr>
              <a:t>_</a:t>
            </a:r>
            <a:r>
              <a:rPr lang="vi-VN" sz="3200" b="1">
                <a:latin typeface="Arial"/>
                <a:cs typeface="Arial"/>
              </a:rPr>
              <a:t>MyHomePageState</a:t>
            </a:r>
            <a:r>
              <a:rPr lang="vi-VN" sz="3200">
                <a:latin typeface="Arial"/>
                <a:cs typeface="Arial"/>
              </a:rPr>
              <a:t>. </a:t>
            </a:r>
            <a:r>
              <a:rPr lang="vi-VN" sz="3200" dirty="0">
                <a:latin typeface="Arial"/>
                <a:cs typeface="Arial"/>
              </a:rPr>
              <a:t>Bằng </a:t>
            </a:r>
            <a:r>
              <a:rPr lang="vi-VN" sz="3200" spc="-10" dirty="0">
                <a:latin typeface="Arial"/>
                <a:cs typeface="Arial"/>
              </a:rPr>
              <a:t>việc </a:t>
            </a:r>
            <a:r>
              <a:rPr lang="vi-VN" sz="3200" spc="-5" dirty="0">
                <a:latin typeface="Arial"/>
                <a:cs typeface="Arial"/>
              </a:rPr>
              <a:t>kế </a:t>
            </a:r>
            <a:r>
              <a:rPr lang="vi-VN" sz="3200" dirty="0">
                <a:latin typeface="Arial"/>
                <a:cs typeface="Arial"/>
              </a:rPr>
              <a:t>thừa </a:t>
            </a:r>
            <a:r>
              <a:rPr lang="vi-VN" sz="3200" b="1" dirty="0">
                <a:latin typeface="Arial"/>
                <a:cs typeface="Arial"/>
              </a:rPr>
              <a:t>statefulWidget</a:t>
            </a:r>
            <a:r>
              <a:rPr lang="vi-VN" sz="3200" dirty="0">
                <a:latin typeface="Arial"/>
                <a:cs typeface="Arial"/>
              </a:rPr>
              <a:t>, </a:t>
            </a:r>
            <a:r>
              <a:rPr lang="vi-VN" sz="3200" b="1" spc="-5" dirty="0">
                <a:latin typeface="Arial"/>
                <a:cs typeface="Arial"/>
              </a:rPr>
              <a:t>MyHomePage</a:t>
            </a:r>
            <a:r>
              <a:rPr lang="vi-VN" sz="3200" spc="-5" dirty="0">
                <a:latin typeface="Arial"/>
                <a:cs typeface="Arial"/>
              </a:rPr>
              <a:t> </a:t>
            </a:r>
            <a:r>
              <a:rPr lang="vi-VN" sz="3200" spc="5" dirty="0">
                <a:latin typeface="Arial"/>
                <a:cs typeface="Arial"/>
              </a:rPr>
              <a:t>phải  </a:t>
            </a:r>
            <a:r>
              <a:rPr lang="vi-VN" sz="3200" dirty="0">
                <a:latin typeface="Arial"/>
                <a:cs typeface="Arial"/>
              </a:rPr>
              <a:t>trả </a:t>
            </a:r>
            <a:r>
              <a:rPr lang="vi-VN" sz="3200" spc="-15" dirty="0">
                <a:latin typeface="Arial"/>
                <a:cs typeface="Arial"/>
              </a:rPr>
              <a:t>về </a:t>
            </a:r>
            <a:r>
              <a:rPr lang="vi-VN" sz="3200" spc="5" dirty="0">
                <a:latin typeface="Arial"/>
                <a:cs typeface="Arial"/>
              </a:rPr>
              <a:t>một </a:t>
            </a:r>
            <a:r>
              <a:rPr lang="vi-VN" sz="3200" dirty="0">
                <a:latin typeface="Arial"/>
                <a:cs typeface="Arial"/>
              </a:rPr>
              <a:t>đối tượng </a:t>
            </a:r>
            <a:r>
              <a:rPr lang="vi-VN" sz="3200" b="1" dirty="0">
                <a:latin typeface="Arial"/>
                <a:cs typeface="Arial"/>
              </a:rPr>
              <a:t>State</a:t>
            </a:r>
            <a:r>
              <a:rPr lang="vi-VN" sz="3200" dirty="0">
                <a:latin typeface="Arial"/>
                <a:cs typeface="Arial"/>
              </a:rPr>
              <a:t> </a:t>
            </a:r>
            <a:r>
              <a:rPr lang="vi-VN" sz="3200" spc="5" dirty="0">
                <a:latin typeface="Arial"/>
                <a:cs typeface="Arial"/>
              </a:rPr>
              <a:t>hợp </a:t>
            </a:r>
            <a:r>
              <a:rPr lang="vi-VN" sz="3200" spc="-5" dirty="0">
                <a:latin typeface="Arial"/>
                <a:cs typeface="Arial"/>
              </a:rPr>
              <a:t>lệ </a:t>
            </a:r>
            <a:r>
              <a:rPr lang="vi-VN" sz="3200" dirty="0">
                <a:latin typeface="Arial"/>
                <a:cs typeface="Arial"/>
              </a:rPr>
              <a:t>trong </a:t>
            </a:r>
            <a:r>
              <a:rPr lang="vi-VN" sz="3200">
                <a:latin typeface="Arial"/>
                <a:cs typeface="Arial"/>
              </a:rPr>
              <a:t>phương thức </a:t>
            </a:r>
            <a:r>
              <a:rPr lang="vi-VN" sz="3200" b="1" dirty="0">
                <a:latin typeface="Arial"/>
                <a:cs typeface="Arial"/>
              </a:rPr>
              <a:t>createState</a:t>
            </a:r>
            <a:r>
              <a:rPr lang="vi-VN" sz="3200" dirty="0">
                <a:latin typeface="Arial"/>
                <a:cs typeface="Arial"/>
              </a:rPr>
              <a:t>(), </a:t>
            </a:r>
            <a:r>
              <a:rPr lang="vi-VN" sz="3200" spc="5" dirty="0">
                <a:latin typeface="Arial"/>
                <a:cs typeface="Arial"/>
              </a:rPr>
              <a:t>đó </a:t>
            </a:r>
            <a:r>
              <a:rPr lang="vi-VN" sz="3200" spc="-5">
                <a:latin typeface="Arial"/>
                <a:cs typeface="Arial"/>
              </a:rPr>
              <a:t>là </a:t>
            </a:r>
            <a:r>
              <a:rPr lang="en-US" sz="3200" spc="-5">
                <a:latin typeface="Arial"/>
                <a:cs typeface="Arial"/>
              </a:rPr>
              <a:t>mộ</a:t>
            </a:r>
            <a:r>
              <a:rPr lang="en-US" sz="3200" spc="-5" dirty="0">
                <a:latin typeface="Arial"/>
                <a:cs typeface="Arial"/>
              </a:rPr>
              <a:t>t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thể </a:t>
            </a:r>
            <a:r>
              <a:rPr lang="vi-VN" sz="3200" spc="-5" dirty="0">
                <a:latin typeface="Arial"/>
                <a:cs typeface="Arial"/>
              </a:rPr>
              <a:t>hiện </a:t>
            </a:r>
            <a:r>
              <a:rPr lang="vi-VN" sz="3200" dirty="0">
                <a:latin typeface="Arial"/>
                <a:cs typeface="Arial"/>
              </a:rPr>
              <a:t>của</a:t>
            </a:r>
            <a:r>
              <a:rPr lang="vi-VN" sz="3200" spc="-110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_</a:t>
            </a:r>
            <a:r>
              <a:rPr lang="vi-VN" sz="3200" b="1">
                <a:latin typeface="Arial"/>
                <a:cs typeface="Arial"/>
              </a:rPr>
              <a:t>MyHomePageState</a:t>
            </a:r>
            <a:r>
              <a:rPr lang="vi-VN" sz="3200">
                <a:latin typeface="Arial"/>
                <a:cs typeface="Arial"/>
              </a:rPr>
              <a:t>.</a:t>
            </a:r>
            <a:endParaRPr lang="vi-VN" sz="3200" dirty="0">
              <a:latin typeface="Arial"/>
              <a:cs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D16967-48A3-4A1B-B1E1-8D0F4A49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4E2150-3C88-41CD-AE04-B64D812A4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2661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BCFCFE-E5CB-4AA7-888F-67534AF69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Ứng dụng đầu tiên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76D36-9E40-48E0-8E63-3CC8C6F82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6870" marR="293370" indent="-344805">
              <a:lnSpc>
                <a:spcPct val="100000"/>
              </a:lnSpc>
              <a:spcBef>
                <a:spcPts val="580"/>
              </a:spcBef>
              <a:buClr>
                <a:srgbClr val="3366FF"/>
              </a:buClr>
              <a:buChar char="-"/>
              <a:tabLst>
                <a:tab pos="356870" algn="l"/>
                <a:tab pos="357505" algn="l"/>
              </a:tabLst>
            </a:pPr>
            <a:r>
              <a:rPr lang="vi-VN" sz="3200" spc="-5">
                <a:latin typeface="Arial"/>
                <a:cs typeface="Arial"/>
              </a:rPr>
              <a:t>Một </a:t>
            </a:r>
            <a:r>
              <a:rPr lang="vi-VN" sz="3200" b="1" spc="-10">
                <a:latin typeface="Arial"/>
                <a:cs typeface="Arial"/>
              </a:rPr>
              <a:t>widget</a:t>
            </a:r>
            <a:r>
              <a:rPr lang="vi-VN" sz="3200" spc="-10">
                <a:latin typeface="Arial"/>
                <a:cs typeface="Arial"/>
              </a:rPr>
              <a:t> </a:t>
            </a:r>
            <a:r>
              <a:rPr lang="vi-VN" sz="3200" b="1">
                <a:latin typeface="Arial"/>
                <a:cs typeface="Arial"/>
              </a:rPr>
              <a:t>State</a:t>
            </a:r>
            <a:r>
              <a:rPr lang="vi-VN" sz="3200">
                <a:latin typeface="Arial"/>
                <a:cs typeface="Arial"/>
              </a:rPr>
              <a:t> hợp </a:t>
            </a:r>
            <a:r>
              <a:rPr lang="vi-VN" sz="3200" spc="-5">
                <a:latin typeface="Arial"/>
                <a:cs typeface="Arial"/>
              </a:rPr>
              <a:t>lệ là </a:t>
            </a:r>
            <a:r>
              <a:rPr lang="vi-VN" sz="3200">
                <a:latin typeface="Arial"/>
                <a:cs typeface="Arial"/>
              </a:rPr>
              <a:t>một </a:t>
            </a:r>
            <a:r>
              <a:rPr lang="vi-VN" sz="3200" b="1">
                <a:latin typeface="Arial"/>
                <a:cs typeface="Arial"/>
              </a:rPr>
              <a:t>class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spc="5">
                <a:latin typeface="Arial"/>
                <a:cs typeface="Arial"/>
              </a:rPr>
              <a:t>mà </a:t>
            </a:r>
            <a:r>
              <a:rPr lang="vi-VN" sz="3200">
                <a:latin typeface="Arial"/>
                <a:cs typeface="Arial"/>
              </a:rPr>
              <a:t>kế thừa từ  </a:t>
            </a:r>
            <a:r>
              <a:rPr lang="vi-VN" sz="3200" b="1">
                <a:latin typeface="Arial"/>
                <a:cs typeface="Arial"/>
              </a:rPr>
              <a:t>framework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b="1">
                <a:latin typeface="Arial"/>
                <a:cs typeface="Arial"/>
              </a:rPr>
              <a:t>State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b="1" spc="-5">
                <a:latin typeface="Arial"/>
                <a:cs typeface="Arial"/>
              </a:rPr>
              <a:t>class</a:t>
            </a:r>
            <a:r>
              <a:rPr lang="vi-VN" sz="3200" spc="-5">
                <a:latin typeface="Arial"/>
                <a:cs typeface="Arial"/>
              </a:rPr>
              <a:t> </a:t>
            </a:r>
            <a:r>
              <a:rPr lang="vi-VN" sz="3200">
                <a:latin typeface="Arial"/>
                <a:cs typeface="Arial"/>
              </a:rPr>
              <a:t>– được </a:t>
            </a:r>
            <a:r>
              <a:rPr lang="vi-VN" sz="3200" spc="-5">
                <a:latin typeface="Arial"/>
                <a:cs typeface="Arial"/>
              </a:rPr>
              <a:t>định nghĩa là </a:t>
            </a:r>
            <a:r>
              <a:rPr lang="vi-VN" sz="3200">
                <a:latin typeface="Arial"/>
                <a:cs typeface="Arial"/>
              </a:rPr>
              <a:t>“</a:t>
            </a:r>
            <a:r>
              <a:rPr lang="vi-VN" sz="3200" b="1">
                <a:latin typeface="Arial"/>
                <a:cs typeface="Arial"/>
              </a:rPr>
              <a:t>The </a:t>
            </a:r>
            <a:r>
              <a:rPr lang="vi-VN" sz="3200" b="1" spc="-10">
                <a:latin typeface="Arial"/>
                <a:cs typeface="Arial"/>
              </a:rPr>
              <a:t>logic  </a:t>
            </a:r>
            <a:r>
              <a:rPr lang="vi-VN" sz="3200" b="1">
                <a:latin typeface="Arial"/>
                <a:cs typeface="Arial"/>
              </a:rPr>
              <a:t>and internal state </a:t>
            </a:r>
            <a:r>
              <a:rPr lang="vi-VN" sz="3200" b="1" spc="5">
                <a:latin typeface="Arial"/>
                <a:cs typeface="Arial"/>
              </a:rPr>
              <a:t>for </a:t>
            </a:r>
            <a:r>
              <a:rPr lang="vi-VN" sz="3200" b="1">
                <a:latin typeface="Arial"/>
                <a:cs typeface="Arial"/>
              </a:rPr>
              <a:t>a</a:t>
            </a:r>
            <a:r>
              <a:rPr lang="vi-VN" sz="3200" b="1" spc="-100">
                <a:latin typeface="Arial"/>
                <a:cs typeface="Arial"/>
              </a:rPr>
              <a:t> </a:t>
            </a:r>
            <a:r>
              <a:rPr lang="vi-VN" sz="3200" b="1">
                <a:latin typeface="Arial"/>
                <a:cs typeface="Arial"/>
              </a:rPr>
              <a:t>statefulWidget</a:t>
            </a:r>
            <a:r>
              <a:rPr lang="vi-VN" sz="3200">
                <a:latin typeface="Arial"/>
                <a:cs typeface="Arial"/>
              </a:rPr>
              <a:t>”.</a:t>
            </a:r>
          </a:p>
          <a:p>
            <a:pPr marL="356870" marR="5080" indent="-344805">
              <a:lnSpc>
                <a:spcPct val="100000"/>
              </a:lnSpc>
              <a:spcBef>
                <a:spcPts val="580"/>
              </a:spcBef>
              <a:buClr>
                <a:srgbClr val="3366FF"/>
              </a:buClr>
              <a:buChar char="-"/>
              <a:tabLst>
                <a:tab pos="357505" algn="l"/>
              </a:tabLst>
            </a:pPr>
            <a:r>
              <a:rPr lang="vi-VN" sz="3200">
                <a:latin typeface="Arial"/>
                <a:cs typeface="Arial"/>
              </a:rPr>
              <a:t>Và </a:t>
            </a:r>
            <a:r>
              <a:rPr lang="vi-VN" sz="3200" b="1">
                <a:latin typeface="Arial"/>
                <a:cs typeface="Arial"/>
              </a:rPr>
              <a:t>state</a:t>
            </a:r>
            <a:r>
              <a:rPr lang="vi-VN" sz="3200">
                <a:latin typeface="Arial"/>
                <a:cs typeface="Arial"/>
              </a:rPr>
              <a:t> của </a:t>
            </a:r>
            <a:r>
              <a:rPr lang="vi-VN" sz="3200" b="1" spc="-10">
                <a:latin typeface="Arial"/>
                <a:cs typeface="Arial"/>
              </a:rPr>
              <a:t>widget</a:t>
            </a:r>
            <a:r>
              <a:rPr lang="vi-VN" sz="3200" spc="-10">
                <a:latin typeface="Arial"/>
                <a:cs typeface="Arial"/>
              </a:rPr>
              <a:t> </a:t>
            </a:r>
            <a:r>
              <a:rPr lang="vi-VN" sz="3200" b="1" spc="-5">
                <a:latin typeface="Arial"/>
                <a:cs typeface="Arial"/>
              </a:rPr>
              <a:t>MyHomePage</a:t>
            </a:r>
            <a:r>
              <a:rPr lang="vi-VN" sz="3200" spc="-5">
                <a:latin typeface="Arial"/>
                <a:cs typeface="Arial"/>
              </a:rPr>
              <a:t> </a:t>
            </a:r>
            <a:r>
              <a:rPr lang="vi-VN" sz="3200">
                <a:latin typeface="Arial"/>
                <a:cs typeface="Arial"/>
              </a:rPr>
              <a:t>ở </a:t>
            </a:r>
            <a:r>
              <a:rPr lang="vi-VN" sz="3200" spc="-5">
                <a:latin typeface="Arial"/>
                <a:cs typeface="Arial"/>
              </a:rPr>
              <a:t>trên </a:t>
            </a:r>
            <a:r>
              <a:rPr lang="vi-VN" sz="3200">
                <a:latin typeface="Arial"/>
                <a:cs typeface="Arial"/>
              </a:rPr>
              <a:t>được </a:t>
            </a:r>
            <a:r>
              <a:rPr lang="vi-VN" sz="3200" spc="-10">
                <a:latin typeface="Arial"/>
                <a:cs typeface="Arial"/>
              </a:rPr>
              <a:t>xác </a:t>
            </a:r>
            <a:r>
              <a:rPr lang="vi-VN" sz="3200" spc="-5">
                <a:latin typeface="Arial"/>
                <a:cs typeface="Arial"/>
              </a:rPr>
              <a:t>định </a:t>
            </a:r>
            <a:r>
              <a:rPr lang="vi-VN" sz="3200">
                <a:latin typeface="Arial"/>
                <a:cs typeface="Arial"/>
              </a:rPr>
              <a:t>chỉ trong </a:t>
            </a:r>
            <a:r>
              <a:rPr lang="en-US" sz="3200">
                <a:latin typeface="Arial"/>
                <a:cs typeface="Arial"/>
              </a:rPr>
              <a:t>một</a:t>
            </a:r>
            <a:r>
              <a:rPr lang="vi-VN" sz="3200">
                <a:latin typeface="Arial"/>
                <a:cs typeface="Arial"/>
              </a:rPr>
              <a:t> thuộc </a:t>
            </a:r>
            <a:r>
              <a:rPr lang="vi-VN" sz="3200" spc="-5">
                <a:latin typeface="Arial"/>
                <a:cs typeface="Arial"/>
              </a:rPr>
              <a:t>tính, </a:t>
            </a:r>
            <a:r>
              <a:rPr lang="vi-VN" sz="3200" spc="-15">
                <a:latin typeface="Arial"/>
                <a:cs typeface="Arial"/>
              </a:rPr>
              <a:t>_</a:t>
            </a:r>
            <a:r>
              <a:rPr lang="vi-VN" sz="3200" b="1" spc="-15">
                <a:latin typeface="Arial"/>
                <a:cs typeface="Arial"/>
              </a:rPr>
              <a:t>counter</a:t>
            </a:r>
            <a:r>
              <a:rPr lang="vi-VN" sz="3200" spc="-15">
                <a:latin typeface="Arial"/>
                <a:cs typeface="Arial"/>
              </a:rPr>
              <a:t>. </a:t>
            </a:r>
            <a:r>
              <a:rPr lang="vi-VN" sz="3200">
                <a:latin typeface="Arial"/>
                <a:cs typeface="Arial"/>
              </a:rPr>
              <a:t>Thuộc </a:t>
            </a:r>
            <a:r>
              <a:rPr lang="vi-VN" sz="3200" spc="-5">
                <a:latin typeface="Arial"/>
                <a:cs typeface="Arial"/>
              </a:rPr>
              <a:t>tính </a:t>
            </a:r>
            <a:r>
              <a:rPr lang="vi-VN" sz="3200">
                <a:latin typeface="Arial"/>
                <a:cs typeface="Arial"/>
              </a:rPr>
              <a:t>_</a:t>
            </a:r>
            <a:r>
              <a:rPr lang="vi-VN" sz="3200" b="1">
                <a:latin typeface="Arial"/>
                <a:cs typeface="Arial"/>
              </a:rPr>
              <a:t>counter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spc="-5">
                <a:latin typeface="Arial"/>
                <a:cs typeface="Arial"/>
              </a:rPr>
              <a:t>lưu </a:t>
            </a:r>
            <a:r>
              <a:rPr lang="vi-VN" sz="3200">
                <a:latin typeface="Arial"/>
                <a:cs typeface="Arial"/>
              </a:rPr>
              <a:t>trữ số </a:t>
            </a:r>
            <a:r>
              <a:rPr lang="vi-VN" sz="3200" spc="-5">
                <a:latin typeface="Arial"/>
                <a:cs typeface="Arial"/>
              </a:rPr>
              <a:t>lần </a:t>
            </a:r>
            <a:r>
              <a:rPr lang="vi-VN" sz="3200">
                <a:latin typeface="Arial"/>
                <a:cs typeface="Arial"/>
              </a:rPr>
              <a:t>bạn </a:t>
            </a:r>
            <a:r>
              <a:rPr lang="vi-VN" sz="3200" spc="5">
                <a:latin typeface="Arial"/>
                <a:cs typeface="Arial"/>
              </a:rPr>
              <a:t>nhấn </a:t>
            </a:r>
            <a:r>
              <a:rPr lang="vi-VN" sz="3200">
                <a:latin typeface="Arial"/>
                <a:cs typeface="Arial"/>
              </a:rPr>
              <a:t>nút </a:t>
            </a:r>
            <a:r>
              <a:rPr lang="vi-VN" sz="3200" spc="-10">
                <a:latin typeface="Arial"/>
                <a:cs typeface="Arial"/>
              </a:rPr>
              <a:t>vào </a:t>
            </a:r>
            <a:r>
              <a:rPr lang="vi-VN" sz="3200" b="1">
                <a:latin typeface="Arial"/>
                <a:cs typeface="Arial"/>
              </a:rPr>
              <a:t>button</a:t>
            </a:r>
            <a:r>
              <a:rPr lang="vi-VN" sz="3200">
                <a:latin typeface="Arial"/>
                <a:cs typeface="Arial"/>
              </a:rPr>
              <a:t> ở </a:t>
            </a:r>
            <a:r>
              <a:rPr lang="vi-VN" sz="3200" spc="-5">
                <a:latin typeface="Arial"/>
                <a:cs typeface="Arial"/>
              </a:rPr>
              <a:t>góc </a:t>
            </a:r>
            <a:r>
              <a:rPr lang="vi-VN" sz="3200">
                <a:latin typeface="Arial"/>
                <a:cs typeface="Arial"/>
              </a:rPr>
              <a:t>dưới bên</a:t>
            </a:r>
            <a:r>
              <a:rPr lang="vi-VN" sz="3200" spc="-95">
                <a:latin typeface="Arial"/>
                <a:cs typeface="Arial"/>
              </a:rPr>
              <a:t> </a:t>
            </a:r>
            <a:r>
              <a:rPr lang="vi-VN" sz="3200">
                <a:latin typeface="Arial"/>
                <a:cs typeface="Arial"/>
              </a:rPr>
              <a:t>phải</a:t>
            </a:r>
            <a:endParaRPr lang="en-US" sz="3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E84AA1-F1F6-4EA8-A1C6-3B7F18C72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28AF68-A03B-4930-ADA8-A73363F9B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01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D51E-E6FA-47B0-B622-06EAFEB8E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Ứng dụng đầu tiên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4E8FB0-F5FD-4823-A4D7-E61ECC2054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065" marR="67945" indent="0">
              <a:lnSpc>
                <a:spcPct val="100000"/>
              </a:lnSpc>
              <a:spcBef>
                <a:spcPts val="100"/>
              </a:spcBef>
              <a:buClr>
                <a:srgbClr val="3366FF"/>
              </a:buClr>
              <a:buNone/>
              <a:tabLst>
                <a:tab pos="356870" algn="l"/>
                <a:tab pos="357505" algn="l"/>
              </a:tabLst>
            </a:pPr>
            <a:r>
              <a:rPr lang="vi-VN" sz="3200" spc="-5" dirty="0">
                <a:latin typeface="Arial"/>
                <a:cs typeface="Arial"/>
              </a:rPr>
              <a:t>Một </a:t>
            </a:r>
            <a:r>
              <a:rPr lang="vi-VN" sz="3200" b="1" spc="5" dirty="0">
                <a:latin typeface="Arial"/>
                <a:cs typeface="Arial"/>
              </a:rPr>
              <a:t>stateful</a:t>
            </a:r>
            <a:r>
              <a:rPr lang="vi-VN" sz="3200" spc="5" dirty="0">
                <a:latin typeface="Arial"/>
                <a:cs typeface="Arial"/>
              </a:rPr>
              <a:t> </a:t>
            </a:r>
            <a:r>
              <a:rPr lang="vi-VN" sz="3200" b="1" spc="-10" dirty="0">
                <a:latin typeface="Arial"/>
                <a:cs typeface="Arial"/>
              </a:rPr>
              <a:t>widget</a:t>
            </a:r>
            <a:r>
              <a:rPr lang="vi-VN" sz="3200" spc="-10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có </a:t>
            </a:r>
            <a:r>
              <a:rPr lang="vi-VN" sz="3200" dirty="0">
                <a:latin typeface="Arial"/>
                <a:cs typeface="Arial"/>
              </a:rPr>
              <a:t>khả </a:t>
            </a:r>
            <a:r>
              <a:rPr lang="vi-VN" sz="3200" spc="5" dirty="0">
                <a:latin typeface="Arial"/>
                <a:cs typeface="Arial"/>
              </a:rPr>
              <a:t>năng </a:t>
            </a:r>
            <a:r>
              <a:rPr lang="vi-VN" sz="3200" dirty="0">
                <a:latin typeface="Arial"/>
                <a:cs typeface="Arial"/>
              </a:rPr>
              <a:t>thay </a:t>
            </a:r>
            <a:r>
              <a:rPr lang="vi-VN" sz="3200">
                <a:latin typeface="Arial"/>
                <a:cs typeface="Arial"/>
              </a:rPr>
              <a:t>đổi trong </a:t>
            </a:r>
            <a:r>
              <a:rPr lang="vi-VN" sz="3200" dirty="0">
                <a:latin typeface="Arial"/>
                <a:cs typeface="Arial"/>
              </a:rPr>
              <a:t>suốt </a:t>
            </a:r>
            <a:r>
              <a:rPr lang="vi-VN" sz="3200" spc="-5" dirty="0">
                <a:latin typeface="Arial"/>
                <a:cs typeface="Arial"/>
              </a:rPr>
              <a:t>vòng </a:t>
            </a:r>
            <a:r>
              <a:rPr lang="vi-VN" sz="3200" dirty="0">
                <a:latin typeface="Arial"/>
                <a:cs typeface="Arial"/>
              </a:rPr>
              <a:t>đời của nó – </a:t>
            </a:r>
            <a:r>
              <a:rPr lang="vi-VN" sz="3200" spc="-5" dirty="0">
                <a:latin typeface="Arial"/>
                <a:cs typeface="Arial"/>
              </a:rPr>
              <a:t>nghĩa là </a:t>
            </a:r>
            <a:r>
              <a:rPr lang="vi-VN" sz="3200" dirty="0">
                <a:latin typeface="Arial"/>
                <a:cs typeface="Arial"/>
              </a:rPr>
              <a:t>nó cần được </a:t>
            </a:r>
            <a:r>
              <a:rPr lang="vi-VN" sz="3200" b="1" spc="-5">
                <a:latin typeface="Arial"/>
                <a:cs typeface="Arial"/>
              </a:rPr>
              <a:t>rebuild</a:t>
            </a:r>
            <a:r>
              <a:rPr lang="vi-VN" sz="3200" spc="-5">
                <a:latin typeface="Arial"/>
                <a:cs typeface="Arial"/>
              </a:rPr>
              <a:t> </a:t>
            </a:r>
            <a:r>
              <a:rPr lang="vi-VN" sz="3200" spc="5">
                <a:latin typeface="Arial"/>
                <a:cs typeface="Arial"/>
              </a:rPr>
              <a:t>để </a:t>
            </a:r>
            <a:r>
              <a:rPr lang="vi-VN" sz="3200" spc="5" dirty="0">
                <a:latin typeface="Arial"/>
                <a:cs typeface="Arial"/>
              </a:rPr>
              <a:t>phản </a:t>
            </a:r>
            <a:r>
              <a:rPr lang="vi-VN" sz="3200" dirty="0">
                <a:latin typeface="Arial"/>
                <a:cs typeface="Arial"/>
              </a:rPr>
              <a:t>ánh những thay đổi đó. </a:t>
            </a:r>
            <a:r>
              <a:rPr lang="vi-VN" sz="3200" spc="-5" dirty="0">
                <a:latin typeface="Arial"/>
                <a:cs typeface="Arial"/>
              </a:rPr>
              <a:t>Những </a:t>
            </a:r>
            <a:r>
              <a:rPr lang="vi-VN" sz="3200" dirty="0">
                <a:latin typeface="Arial"/>
                <a:cs typeface="Arial"/>
              </a:rPr>
              <a:t>thay đổi đó </a:t>
            </a:r>
            <a:r>
              <a:rPr lang="vi-VN" sz="3200" spc="-10" dirty="0">
                <a:latin typeface="Arial"/>
                <a:cs typeface="Arial"/>
              </a:rPr>
              <a:t>xảy </a:t>
            </a:r>
            <a:r>
              <a:rPr lang="vi-VN" sz="3200" spc="-5" dirty="0">
                <a:latin typeface="Arial"/>
                <a:cs typeface="Arial"/>
              </a:rPr>
              <a:t>ra  </a:t>
            </a:r>
            <a:r>
              <a:rPr lang="vi-VN" sz="3200" dirty="0">
                <a:latin typeface="Arial"/>
                <a:cs typeface="Arial"/>
              </a:rPr>
              <a:t>khi thực thi phương thức _</a:t>
            </a:r>
            <a:r>
              <a:rPr lang="vi-VN" sz="3200" b="1" dirty="0">
                <a:latin typeface="Arial"/>
                <a:cs typeface="Arial"/>
              </a:rPr>
              <a:t>incrementCounter</a:t>
            </a:r>
            <a:r>
              <a:rPr lang="vi-VN" sz="3200">
                <a:latin typeface="Arial"/>
                <a:cs typeface="Arial"/>
              </a:rPr>
              <a:t>(), phương thức </a:t>
            </a:r>
            <a:r>
              <a:rPr lang="vi-VN" sz="3200" spc="5" dirty="0">
                <a:latin typeface="Arial"/>
                <a:cs typeface="Arial"/>
              </a:rPr>
              <a:t>được</a:t>
            </a:r>
            <a:r>
              <a:rPr lang="vi-VN" sz="3200">
                <a:latin typeface="Arial"/>
                <a:cs typeface="Arial"/>
              </a:rPr>
              <a:t> </a:t>
            </a:r>
            <a:r>
              <a:rPr lang="vi-VN" sz="3200" spc="-10" dirty="0">
                <a:latin typeface="Arial"/>
                <a:cs typeface="Arial"/>
              </a:rPr>
              <a:t>gọi </a:t>
            </a:r>
            <a:r>
              <a:rPr lang="vi-VN" sz="3200" spc="5" dirty="0">
                <a:latin typeface="Arial"/>
                <a:cs typeface="Arial"/>
              </a:rPr>
              <a:t>mỗi </a:t>
            </a:r>
            <a:r>
              <a:rPr lang="vi-VN" sz="3200" dirty="0">
                <a:latin typeface="Arial"/>
                <a:cs typeface="Arial"/>
              </a:rPr>
              <a:t>khi </a:t>
            </a:r>
            <a:r>
              <a:rPr lang="vi-VN" sz="3200" b="1" dirty="0">
                <a:latin typeface="Arial"/>
                <a:cs typeface="Arial"/>
              </a:rPr>
              <a:t>button</a:t>
            </a:r>
            <a:r>
              <a:rPr lang="vi-VN" sz="3200" dirty="0">
                <a:latin typeface="Arial"/>
                <a:cs typeface="Arial"/>
              </a:rPr>
              <a:t> được</a:t>
            </a:r>
            <a:r>
              <a:rPr lang="vi-VN" sz="3200" spc="-95" dirty="0">
                <a:latin typeface="Arial"/>
                <a:cs typeface="Arial"/>
              </a:rPr>
              <a:t> </a:t>
            </a:r>
            <a:r>
              <a:rPr lang="vi-VN" sz="3200" spc="5" dirty="0">
                <a:latin typeface="Arial"/>
                <a:cs typeface="Arial"/>
              </a:rPr>
              <a:t>nhấn.</a:t>
            </a:r>
            <a:endParaRPr lang="vi-VN" sz="3200" dirty="0">
              <a:latin typeface="Arial"/>
              <a:cs typeface="Arial"/>
            </a:endParaRPr>
          </a:p>
          <a:p>
            <a:endParaRPr lang="vi-V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3BC146-F1B0-466E-A515-2402D2CF5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28CD98-79FB-46D2-BDFE-B558EF37C3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27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AD4D-8D21-4DE9-9B6F-F7A01BF7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Ứng dụng đầu tiên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D237-0265-4DB1-8776-F168D0C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3538"/>
            <a:ext cx="8305800" cy="4691062"/>
          </a:xfrm>
        </p:spPr>
        <p:txBody>
          <a:bodyPr/>
          <a:lstStyle/>
          <a:p>
            <a:pPr marL="0" indent="0">
              <a:buNone/>
            </a:pPr>
            <a:r>
              <a:rPr lang="vi-VN" sz="3200" spc="-5">
                <a:latin typeface="Arial"/>
                <a:cs typeface="Arial"/>
              </a:rPr>
              <a:t>Lưu </a:t>
            </a:r>
            <a:r>
              <a:rPr lang="vi-VN" sz="3200">
                <a:latin typeface="Arial"/>
                <a:cs typeface="Arial"/>
              </a:rPr>
              <a:t>ý trong </a:t>
            </a:r>
            <a:r>
              <a:rPr lang="vi-VN" sz="3200" b="1">
                <a:latin typeface="Arial"/>
                <a:cs typeface="Arial"/>
              </a:rPr>
              <a:t>code</a:t>
            </a:r>
            <a:r>
              <a:rPr lang="vi-VN" sz="3200">
                <a:latin typeface="Arial"/>
                <a:cs typeface="Arial"/>
              </a:rPr>
              <a:t> trên </a:t>
            </a:r>
            <a:r>
              <a:rPr lang="vi-VN" sz="3200" spc="-15">
                <a:latin typeface="Arial"/>
                <a:cs typeface="Arial"/>
              </a:rPr>
              <a:t>về </a:t>
            </a:r>
            <a:r>
              <a:rPr lang="vi-VN" sz="3200" spc="-10">
                <a:latin typeface="Arial"/>
                <a:cs typeface="Arial"/>
              </a:rPr>
              <a:t>việc </a:t>
            </a:r>
            <a:r>
              <a:rPr lang="vi-VN" sz="3200" spc="-5">
                <a:latin typeface="Arial"/>
                <a:cs typeface="Arial"/>
              </a:rPr>
              <a:t>sử </a:t>
            </a:r>
            <a:r>
              <a:rPr lang="vi-VN" sz="3200" spc="5">
                <a:latin typeface="Arial"/>
                <a:cs typeface="Arial"/>
              </a:rPr>
              <a:t>dụng </a:t>
            </a:r>
            <a:r>
              <a:rPr lang="vi-VN" sz="3200">
                <a:latin typeface="Arial"/>
                <a:cs typeface="Arial"/>
              </a:rPr>
              <a:t>thuộc </a:t>
            </a:r>
            <a:r>
              <a:rPr lang="vi-VN" sz="3200" spc="-5">
                <a:latin typeface="Arial"/>
                <a:cs typeface="Arial"/>
              </a:rPr>
              <a:t>tính </a:t>
            </a:r>
            <a:r>
              <a:rPr lang="vi-VN" sz="3200" b="1">
                <a:latin typeface="Arial"/>
                <a:cs typeface="Arial"/>
              </a:rPr>
              <a:t>onPressed</a:t>
            </a:r>
            <a:r>
              <a:rPr lang="vi-VN" sz="3200">
                <a:latin typeface="Arial"/>
                <a:cs typeface="Arial"/>
              </a:rPr>
              <a:t> của </a:t>
            </a:r>
            <a:r>
              <a:rPr lang="vi-VN" sz="3200" b="1" spc="-10">
                <a:latin typeface="Arial"/>
                <a:cs typeface="Arial"/>
              </a:rPr>
              <a:t>widget</a:t>
            </a:r>
            <a:r>
              <a:rPr lang="vi-VN" sz="3200" spc="-10">
                <a:latin typeface="Arial"/>
                <a:cs typeface="Arial"/>
              </a:rPr>
              <a:t> </a:t>
            </a:r>
            <a:r>
              <a:rPr lang="vi-VN" sz="3200" b="1">
                <a:latin typeface="Arial"/>
                <a:cs typeface="Arial"/>
              </a:rPr>
              <a:t>FloatingActionWidget</a:t>
            </a:r>
            <a:r>
              <a:rPr lang="vi-VN" sz="3200">
                <a:latin typeface="Arial"/>
                <a:cs typeface="Arial"/>
              </a:rPr>
              <a:t>, thuộc </a:t>
            </a:r>
            <a:r>
              <a:rPr lang="vi-VN" sz="3200" spc="-5">
                <a:latin typeface="Arial"/>
                <a:cs typeface="Arial"/>
              </a:rPr>
              <a:t>tính  </a:t>
            </a:r>
            <a:r>
              <a:rPr lang="vi-VN" sz="3200">
                <a:latin typeface="Arial"/>
                <a:cs typeface="Arial"/>
              </a:rPr>
              <a:t>này </a:t>
            </a:r>
            <a:r>
              <a:rPr lang="vi-VN" sz="3200" spc="5">
                <a:latin typeface="Arial"/>
                <a:cs typeface="Arial"/>
              </a:rPr>
              <a:t>nhận </a:t>
            </a:r>
            <a:r>
              <a:rPr lang="en-US" sz="3200" spc="5">
                <a:latin typeface="Arial"/>
                <a:cs typeface="Arial"/>
              </a:rPr>
              <a:t>một</a:t>
            </a:r>
            <a:r>
              <a:rPr lang="vi-VN" sz="3200">
                <a:latin typeface="Arial"/>
                <a:cs typeface="Arial"/>
              </a:rPr>
              <a:t> hàm </a:t>
            </a:r>
            <a:r>
              <a:rPr lang="vi-VN" sz="3200" spc="-5">
                <a:latin typeface="Arial"/>
                <a:cs typeface="Arial"/>
              </a:rPr>
              <a:t>(ở </a:t>
            </a:r>
            <a:r>
              <a:rPr lang="vi-VN" sz="3200">
                <a:latin typeface="Arial"/>
                <a:cs typeface="Arial"/>
              </a:rPr>
              <a:t>đây </a:t>
            </a:r>
            <a:r>
              <a:rPr lang="vi-VN" sz="3200" spc="-5">
                <a:latin typeface="Arial"/>
                <a:cs typeface="Arial"/>
              </a:rPr>
              <a:t>là </a:t>
            </a:r>
            <a:r>
              <a:rPr lang="vi-VN" sz="3200">
                <a:latin typeface="Arial"/>
                <a:cs typeface="Arial"/>
              </a:rPr>
              <a:t>_</a:t>
            </a:r>
            <a:r>
              <a:rPr lang="vi-VN" sz="3200" b="1">
                <a:latin typeface="Arial"/>
                <a:cs typeface="Arial"/>
              </a:rPr>
              <a:t>incrementCounter</a:t>
            </a:r>
            <a:r>
              <a:rPr lang="vi-VN" sz="3200">
                <a:latin typeface="Arial"/>
                <a:cs typeface="Arial"/>
              </a:rPr>
              <a:t>()), </a:t>
            </a:r>
            <a:r>
              <a:rPr lang="vi-VN" sz="3200" spc="-15">
                <a:latin typeface="Arial"/>
                <a:cs typeface="Arial"/>
              </a:rPr>
              <a:t>và </a:t>
            </a:r>
            <a:r>
              <a:rPr lang="vi-VN" sz="3200" spc="-10">
                <a:latin typeface="Arial"/>
                <a:cs typeface="Arial"/>
              </a:rPr>
              <a:t>hàm  </a:t>
            </a:r>
            <a:r>
              <a:rPr lang="vi-VN" sz="3200">
                <a:latin typeface="Arial"/>
                <a:cs typeface="Arial"/>
              </a:rPr>
              <a:t>sẽ được thực thi khi nút được </a:t>
            </a:r>
            <a:r>
              <a:rPr lang="vi-VN" sz="3200" b="1">
                <a:latin typeface="Arial"/>
                <a:cs typeface="Arial"/>
              </a:rPr>
              <a:t>pressed</a:t>
            </a:r>
            <a:r>
              <a:rPr lang="vi-VN" sz="3200">
                <a:latin typeface="Arial"/>
                <a:cs typeface="Arial"/>
              </a:rPr>
              <a:t> (được</a:t>
            </a:r>
            <a:r>
              <a:rPr lang="vi-VN" sz="3200" spc="-130">
                <a:latin typeface="Arial"/>
                <a:cs typeface="Arial"/>
              </a:rPr>
              <a:t> </a:t>
            </a:r>
            <a:r>
              <a:rPr lang="vi-VN" sz="3200" spc="5">
                <a:latin typeface="Arial"/>
                <a:cs typeface="Arial"/>
              </a:rPr>
              <a:t>nhấn).</a:t>
            </a:r>
            <a:endParaRPr lang="vi-VN" sz="3200">
              <a:latin typeface="Arial"/>
              <a:cs typeface="Arial"/>
            </a:endParaRP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DC1AB-7BD2-4E54-B5EC-EABB8B1D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C1B8D-22E8-4C3A-ADD7-D9C93AA7B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3460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62AD4D-8D21-4DE9-9B6F-F7A01BF73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Kết quả đạt được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1CD237-0265-4DB1-8776-F168D0C578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33538"/>
            <a:ext cx="8305800" cy="4691062"/>
          </a:xfrm>
        </p:spPr>
        <p:txBody>
          <a:bodyPr/>
          <a:lstStyle/>
          <a:p>
            <a:r>
              <a:rPr lang="vi-VN" sz="3200" spc="-5" dirty="0">
                <a:latin typeface="Arial"/>
                <a:cs typeface="Arial"/>
              </a:rPr>
              <a:t>Hiểu được các thành phần cấu tạo ở các cấp khác nhau của </a:t>
            </a:r>
            <a:r>
              <a:rPr lang="vi-VN" sz="3200" b="1" spc="-5" dirty="0">
                <a:latin typeface="Arial"/>
                <a:cs typeface="Arial"/>
              </a:rPr>
              <a:t>Flutter.</a:t>
            </a:r>
          </a:p>
          <a:p>
            <a:r>
              <a:rPr lang="vi-VN" sz="3200" spc="-5" dirty="0">
                <a:latin typeface="Arial"/>
                <a:cs typeface="Arial"/>
              </a:rPr>
              <a:t>Khởi chạy được ứng dụng đầu tiên và build thành công trên máy ảo.</a:t>
            </a:r>
            <a:endParaRPr lang="vi-VN" sz="3200" dirty="0">
              <a:latin typeface="Arial"/>
              <a:cs typeface="Arial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BDC1AB-7BD2-4E54-B5EC-EABB8B1D3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EC1B8D-22E8-4C3A-ADD7-D9C93AA7BA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346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07E5BA7F-821E-4109-8DB6-37971BB47C5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solidFill>
                  <a:srgbClr val="0033CC"/>
                </a:solidFill>
              </a:rPr>
              <a:t>Chương</a:t>
            </a:r>
            <a:r>
              <a:rPr lang="en-US" altLang="en-US" dirty="0">
                <a:solidFill>
                  <a:srgbClr val="0033CC"/>
                </a:solidFill>
              </a:rPr>
              <a:t> 4: </a:t>
            </a:r>
            <a:r>
              <a:rPr lang="en-US" altLang="en-US" dirty="0" err="1">
                <a:solidFill>
                  <a:srgbClr val="0033CC"/>
                </a:solidFill>
              </a:rPr>
              <a:t>Khám</a:t>
            </a:r>
            <a:r>
              <a:rPr lang="en-US" altLang="en-US" dirty="0">
                <a:solidFill>
                  <a:srgbClr val="0033CC"/>
                </a:solidFill>
              </a:rPr>
              <a:t> </a:t>
            </a:r>
            <a:r>
              <a:rPr lang="en-US" altLang="en-US" dirty="0" err="1">
                <a:solidFill>
                  <a:srgbClr val="0033CC"/>
                </a:solidFill>
              </a:rPr>
              <a:t>phá</a:t>
            </a:r>
            <a:r>
              <a:rPr lang="en-US" altLang="en-US" dirty="0">
                <a:solidFill>
                  <a:srgbClr val="0033CC"/>
                </a:solidFill>
              </a:rPr>
              <a:t> Flutter</a:t>
            </a:r>
          </a:p>
        </p:txBody>
      </p:sp>
      <p:sp>
        <p:nvSpPr>
          <p:cNvPr id="6148" name="Slide Number Placeholder 5">
            <a:extLst>
              <a:ext uri="{FF2B5EF4-FFF2-40B4-BE49-F238E27FC236}">
                <a16:creationId xmlns:a16="http://schemas.microsoft.com/office/drawing/2014/main" id="{3916E19A-246B-4188-B043-F7B125E2B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900">
                <a:solidFill>
                  <a:srgbClr val="000066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600">
                <a:solidFill>
                  <a:srgbClr val="000066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200">
                <a:solidFill>
                  <a:srgbClr val="000066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rgbClr val="000066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076467-21BA-42FF-B682-3A2844D4F7B8}" type="slidenum">
              <a:rPr kumimoji="0" lang="en-US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166821-AF29-4C16-B455-C78D5515E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425575"/>
            <a:ext cx="6172200" cy="4800600"/>
          </a:xfrm>
        </p:spPr>
        <p:txBody>
          <a:bodyPr/>
          <a:lstStyle/>
          <a:p>
            <a:pPr marL="0" marR="5080" indent="0">
              <a:lnSpc>
                <a:spcPct val="100000"/>
              </a:lnSpc>
              <a:spcBef>
                <a:spcPts val="100"/>
              </a:spcBef>
              <a:buNone/>
            </a:pPr>
            <a:r>
              <a:rPr lang="vi-VN" sz="2800" b="1" spc="-5" dirty="0">
                <a:latin typeface="Arial"/>
                <a:cs typeface="Arial"/>
              </a:rPr>
              <a:t>Flutter</a:t>
            </a:r>
            <a:r>
              <a:rPr lang="vi-VN" sz="2800" spc="-5" dirty="0">
                <a:latin typeface="Arial"/>
                <a:cs typeface="Arial"/>
              </a:rPr>
              <a:t> </a:t>
            </a:r>
            <a:r>
              <a:rPr lang="vi-VN" sz="2800" dirty="0">
                <a:latin typeface="Arial"/>
                <a:cs typeface="Arial"/>
              </a:rPr>
              <a:t>được thiết kế như một hệ </a:t>
            </a:r>
            <a:r>
              <a:rPr lang="vi-VN" sz="2800" spc="5" dirty="0">
                <a:latin typeface="Arial"/>
                <a:cs typeface="Arial"/>
              </a:rPr>
              <a:t>thống </a:t>
            </a:r>
            <a:r>
              <a:rPr lang="vi-VN" sz="2800" dirty="0">
                <a:latin typeface="Arial"/>
                <a:cs typeface="Arial"/>
              </a:rPr>
              <a:t>nhiều lớp, </a:t>
            </a:r>
            <a:r>
              <a:rPr lang="vi-VN" sz="2800" spc="-15" dirty="0">
                <a:latin typeface="Arial"/>
                <a:cs typeface="Arial"/>
              </a:rPr>
              <a:t>và </a:t>
            </a:r>
            <a:r>
              <a:rPr lang="vi-VN" sz="2800" dirty="0">
                <a:latin typeface="Arial"/>
                <a:cs typeface="Arial"/>
              </a:rPr>
              <a:t>có</a:t>
            </a:r>
            <a:r>
              <a:rPr lang="vi-VN" sz="2800" spc="-125" dirty="0">
                <a:latin typeface="Arial"/>
                <a:cs typeface="Arial"/>
              </a:rPr>
              <a:t> </a:t>
            </a:r>
            <a:r>
              <a:rPr lang="vi-VN" sz="2800" dirty="0">
                <a:latin typeface="Arial"/>
                <a:cs typeface="Arial"/>
              </a:rPr>
              <a:t>thể </a:t>
            </a:r>
            <a:r>
              <a:rPr lang="vi-VN" sz="2800" spc="5" dirty="0">
                <a:latin typeface="Arial"/>
                <a:cs typeface="Arial"/>
              </a:rPr>
              <a:t>mở </a:t>
            </a:r>
            <a:r>
              <a:rPr lang="vi-VN" sz="2800" spc="-5" dirty="0">
                <a:latin typeface="Arial"/>
                <a:cs typeface="Arial"/>
              </a:rPr>
              <a:t>rộng. Nó </a:t>
            </a:r>
            <a:r>
              <a:rPr lang="vi-VN" sz="2800" dirty="0">
                <a:latin typeface="Arial"/>
                <a:cs typeface="Arial"/>
              </a:rPr>
              <a:t>tồn tại dưới dạng </a:t>
            </a:r>
            <a:r>
              <a:rPr lang="vi-VN" sz="2800" spc="5" dirty="0">
                <a:latin typeface="Arial"/>
                <a:cs typeface="Arial"/>
              </a:rPr>
              <a:t>một </a:t>
            </a:r>
            <a:r>
              <a:rPr lang="vi-VN" sz="2800" dirty="0">
                <a:latin typeface="Arial"/>
                <a:cs typeface="Arial"/>
              </a:rPr>
              <a:t>loạt các </a:t>
            </a:r>
            <a:r>
              <a:rPr lang="vi-VN" sz="2800" spc="5" dirty="0">
                <a:latin typeface="Arial"/>
                <a:cs typeface="Arial"/>
              </a:rPr>
              <a:t>thư </a:t>
            </a:r>
            <a:r>
              <a:rPr lang="vi-VN" sz="2800" spc="-10" dirty="0">
                <a:latin typeface="Arial"/>
                <a:cs typeface="Arial"/>
              </a:rPr>
              <a:t>viện </a:t>
            </a:r>
            <a:r>
              <a:rPr lang="vi-VN" sz="2800" spc="5" dirty="0">
                <a:latin typeface="Arial"/>
                <a:cs typeface="Arial"/>
              </a:rPr>
              <a:t>độc </a:t>
            </a:r>
            <a:r>
              <a:rPr lang="vi-VN" sz="2800" spc="-5" dirty="0">
                <a:latin typeface="Arial"/>
                <a:cs typeface="Arial"/>
              </a:rPr>
              <a:t>lập </a:t>
            </a:r>
            <a:r>
              <a:rPr lang="vi-VN" sz="2800" spc="5" dirty="0">
                <a:latin typeface="Arial"/>
                <a:cs typeface="Arial"/>
              </a:rPr>
              <a:t>mà </a:t>
            </a:r>
            <a:r>
              <a:rPr lang="vi-VN" sz="2800" dirty="0">
                <a:latin typeface="Arial"/>
                <a:cs typeface="Arial"/>
              </a:rPr>
              <a:t>mỗi thư </a:t>
            </a:r>
            <a:r>
              <a:rPr lang="vi-VN" sz="2800" spc="-10" dirty="0">
                <a:latin typeface="Arial"/>
                <a:cs typeface="Arial"/>
              </a:rPr>
              <a:t>viện </a:t>
            </a:r>
            <a:r>
              <a:rPr lang="vi-VN" sz="2800" dirty="0">
                <a:latin typeface="Arial"/>
                <a:cs typeface="Arial"/>
              </a:rPr>
              <a:t>phụ thuộc </a:t>
            </a:r>
            <a:r>
              <a:rPr lang="vi-VN" sz="2800" spc="-10" dirty="0">
                <a:latin typeface="Arial"/>
                <a:cs typeface="Arial"/>
              </a:rPr>
              <a:t>vào </a:t>
            </a:r>
            <a:r>
              <a:rPr lang="vi-VN" sz="2800" spc="-5" dirty="0">
                <a:latin typeface="Arial"/>
                <a:cs typeface="Arial"/>
              </a:rPr>
              <a:t>lớp </a:t>
            </a:r>
            <a:r>
              <a:rPr lang="vi-VN" sz="2800" dirty="0">
                <a:latin typeface="Arial"/>
                <a:cs typeface="Arial"/>
              </a:rPr>
              <a:t>bên dưới. Không </a:t>
            </a:r>
            <a:r>
              <a:rPr lang="vi-VN" sz="2800" spc="-5" dirty="0">
                <a:latin typeface="Arial"/>
                <a:cs typeface="Arial"/>
              </a:rPr>
              <a:t>có lớp </a:t>
            </a:r>
            <a:r>
              <a:rPr lang="vi-VN" sz="2800" dirty="0">
                <a:latin typeface="Arial"/>
                <a:cs typeface="Arial"/>
              </a:rPr>
              <a:t>nào </a:t>
            </a:r>
            <a:r>
              <a:rPr lang="vi-VN" sz="2800" spc="-5" dirty="0">
                <a:latin typeface="Arial"/>
                <a:cs typeface="Arial"/>
              </a:rPr>
              <a:t>có </a:t>
            </a:r>
            <a:r>
              <a:rPr lang="vi-VN" sz="2800" spc="-10" dirty="0">
                <a:latin typeface="Arial"/>
                <a:cs typeface="Arial"/>
              </a:rPr>
              <a:t>quyền </a:t>
            </a:r>
            <a:r>
              <a:rPr lang="vi-VN" sz="2800" dirty="0">
                <a:latin typeface="Arial"/>
                <a:cs typeface="Arial"/>
              </a:rPr>
              <a:t>truy cập đặc </a:t>
            </a:r>
            <a:r>
              <a:rPr lang="vi-VN" sz="2800" spc="-5" dirty="0">
                <a:latin typeface="Arial"/>
                <a:cs typeface="Arial"/>
              </a:rPr>
              <a:t>biệt </a:t>
            </a:r>
            <a:r>
              <a:rPr lang="vi-VN" sz="2800" spc="-10" dirty="0">
                <a:latin typeface="Arial"/>
                <a:cs typeface="Arial"/>
              </a:rPr>
              <a:t>vào </a:t>
            </a:r>
            <a:r>
              <a:rPr lang="vi-VN" sz="2800" spc="-5" dirty="0">
                <a:latin typeface="Arial"/>
                <a:cs typeface="Arial"/>
              </a:rPr>
              <a:t>lớp </a:t>
            </a:r>
            <a:r>
              <a:rPr lang="vi-VN" sz="2800" dirty="0">
                <a:latin typeface="Arial"/>
                <a:cs typeface="Arial"/>
              </a:rPr>
              <a:t>bên dưới, </a:t>
            </a:r>
            <a:r>
              <a:rPr lang="vi-VN" sz="2800" spc="-15" dirty="0">
                <a:latin typeface="Arial"/>
                <a:cs typeface="Arial"/>
              </a:rPr>
              <a:t>và </a:t>
            </a:r>
            <a:r>
              <a:rPr lang="vi-VN" sz="2800" dirty="0">
                <a:latin typeface="Arial"/>
                <a:cs typeface="Arial"/>
              </a:rPr>
              <a:t>mọi </a:t>
            </a:r>
            <a:r>
              <a:rPr lang="vi-VN" sz="2800" spc="5" dirty="0">
                <a:latin typeface="Arial"/>
                <a:cs typeface="Arial"/>
              </a:rPr>
              <a:t>phần </a:t>
            </a:r>
            <a:r>
              <a:rPr lang="vi-VN" sz="2800" dirty="0">
                <a:latin typeface="Arial"/>
                <a:cs typeface="Arial"/>
              </a:rPr>
              <a:t>ở </a:t>
            </a:r>
            <a:r>
              <a:rPr lang="vi-VN" sz="2800" b="1" spc="-5" dirty="0">
                <a:latin typeface="Arial"/>
                <a:cs typeface="Arial"/>
              </a:rPr>
              <a:t>framework</a:t>
            </a:r>
            <a:r>
              <a:rPr lang="vi-VN" sz="2800" spc="-5" dirty="0">
                <a:latin typeface="Arial"/>
                <a:cs typeface="Arial"/>
              </a:rPr>
              <a:t> </a:t>
            </a:r>
            <a:r>
              <a:rPr lang="vi-VN" sz="2800" b="1" spc="-10" dirty="0">
                <a:latin typeface="Arial"/>
                <a:cs typeface="Arial"/>
              </a:rPr>
              <a:t>level</a:t>
            </a:r>
            <a:r>
              <a:rPr lang="vi-VN" sz="2800" spc="-10" dirty="0">
                <a:latin typeface="Arial"/>
                <a:cs typeface="Arial"/>
              </a:rPr>
              <a:t> </a:t>
            </a:r>
            <a:r>
              <a:rPr lang="vi-VN" sz="2800" dirty="0">
                <a:latin typeface="Arial"/>
                <a:cs typeface="Arial"/>
              </a:rPr>
              <a:t>đều được thiết </a:t>
            </a:r>
            <a:r>
              <a:rPr lang="vi-VN" sz="2800" spc="-5" dirty="0">
                <a:latin typeface="Arial"/>
                <a:cs typeface="Arial"/>
              </a:rPr>
              <a:t>kế </a:t>
            </a:r>
            <a:r>
              <a:rPr lang="vi-VN" sz="2800" spc="5" dirty="0">
                <a:latin typeface="Arial"/>
                <a:cs typeface="Arial"/>
              </a:rPr>
              <a:t>để </a:t>
            </a:r>
            <a:r>
              <a:rPr lang="vi-VN" sz="2800" dirty="0">
                <a:latin typeface="Arial"/>
                <a:cs typeface="Arial"/>
              </a:rPr>
              <a:t>trở thành tùy chọn </a:t>
            </a:r>
            <a:r>
              <a:rPr lang="vi-VN" sz="2800" spc="-15" dirty="0">
                <a:latin typeface="Arial"/>
                <a:cs typeface="Arial"/>
              </a:rPr>
              <a:t>và </a:t>
            </a:r>
            <a:r>
              <a:rPr lang="vi-VN" sz="2800" spc="-5" dirty="0">
                <a:latin typeface="Arial"/>
                <a:cs typeface="Arial"/>
              </a:rPr>
              <a:t>có </a:t>
            </a:r>
            <a:r>
              <a:rPr lang="vi-VN" sz="2800" dirty="0">
                <a:latin typeface="Arial"/>
                <a:cs typeface="Arial"/>
              </a:rPr>
              <a:t>thể thay</a:t>
            </a:r>
            <a:r>
              <a:rPr lang="vi-VN" sz="2800" spc="-55" dirty="0">
                <a:latin typeface="Arial"/>
                <a:cs typeface="Arial"/>
              </a:rPr>
              <a:t> </a:t>
            </a:r>
            <a:r>
              <a:rPr lang="vi-VN" sz="2800" spc="5" dirty="0">
                <a:latin typeface="Arial"/>
                <a:cs typeface="Arial"/>
              </a:rPr>
              <a:t>thế.</a:t>
            </a:r>
            <a:endParaRPr lang="vi-VN" sz="2800" dirty="0">
              <a:latin typeface="Arial"/>
              <a:cs typeface="Arial"/>
            </a:endParaRPr>
          </a:p>
        </p:txBody>
      </p:sp>
      <p:grpSp>
        <p:nvGrpSpPr>
          <p:cNvPr id="11" name="object 2">
            <a:extLst>
              <a:ext uri="{FF2B5EF4-FFF2-40B4-BE49-F238E27FC236}">
                <a16:creationId xmlns:a16="http://schemas.microsoft.com/office/drawing/2014/main" id="{76A4D907-19BC-4780-A75E-0C7DEA84B0CA}"/>
              </a:ext>
            </a:extLst>
          </p:cNvPr>
          <p:cNvGrpSpPr/>
          <p:nvPr/>
        </p:nvGrpSpPr>
        <p:grpSpPr>
          <a:xfrm>
            <a:off x="6957646" y="1062514"/>
            <a:ext cx="2133600" cy="5015230"/>
            <a:chOff x="4514088" y="1194816"/>
            <a:chExt cx="4173220" cy="5015230"/>
          </a:xfrm>
        </p:grpSpPr>
        <p:sp>
          <p:nvSpPr>
            <p:cNvPr id="12" name="object 3">
              <a:extLst>
                <a:ext uri="{FF2B5EF4-FFF2-40B4-BE49-F238E27FC236}">
                  <a16:creationId xmlns:a16="http://schemas.microsoft.com/office/drawing/2014/main" id="{557A3FD6-4D71-417D-B145-C75C41CB6448}"/>
                </a:ext>
              </a:extLst>
            </p:cNvPr>
            <p:cNvSpPr/>
            <p:nvPr/>
          </p:nvSpPr>
          <p:spPr>
            <a:xfrm>
              <a:off x="4514088" y="1194816"/>
              <a:ext cx="113507" cy="501472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3" name="object 4">
              <a:extLst>
                <a:ext uri="{FF2B5EF4-FFF2-40B4-BE49-F238E27FC236}">
                  <a16:creationId xmlns:a16="http://schemas.microsoft.com/office/drawing/2014/main" id="{B9098EDF-0C74-4BA9-83D1-D242FDDE8B26}"/>
                </a:ext>
              </a:extLst>
            </p:cNvPr>
            <p:cNvSpPr/>
            <p:nvPr/>
          </p:nvSpPr>
          <p:spPr>
            <a:xfrm>
              <a:off x="4572000" y="1219200"/>
              <a:ext cx="0" cy="4916170"/>
            </a:xfrm>
            <a:custGeom>
              <a:avLst/>
              <a:gdLst/>
              <a:ahLst/>
              <a:cxnLst/>
              <a:rect l="l" t="t" r="r" b="b"/>
              <a:pathLst>
                <a:path h="4916170">
                  <a:moveTo>
                    <a:pt x="0" y="0"/>
                  </a:moveTo>
                  <a:lnTo>
                    <a:pt x="0" y="4915687"/>
                  </a:lnTo>
                </a:path>
              </a:pathLst>
            </a:custGeom>
            <a:ln w="25400">
              <a:solidFill>
                <a:srgbClr val="F79546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  <p:sp>
          <p:nvSpPr>
            <p:cNvPr id="14" name="object 5">
              <a:extLst>
                <a:ext uri="{FF2B5EF4-FFF2-40B4-BE49-F238E27FC236}">
                  <a16:creationId xmlns:a16="http://schemas.microsoft.com/office/drawing/2014/main" id="{ADFDE46B-8BD8-496B-8A03-1A477E418E2A}"/>
                </a:ext>
              </a:extLst>
            </p:cNvPr>
            <p:cNvSpPr/>
            <p:nvPr/>
          </p:nvSpPr>
          <p:spPr>
            <a:xfrm>
              <a:off x="4648200" y="2679191"/>
              <a:ext cx="4038600" cy="19872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endParaRP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78B7181-DCF7-4E36-A6F6-D9B31AB5A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94022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Kiến</a:t>
            </a:r>
            <a:r>
              <a:rPr lang="en-US" dirty="0"/>
              <a:t> </a:t>
            </a:r>
            <a:r>
              <a:rPr lang="en-US" dirty="0" err="1"/>
              <a:t>trúc</a:t>
            </a:r>
            <a:r>
              <a:rPr lang="en-US" dirty="0"/>
              <a:t> Flutter </a:t>
            </a:r>
            <a:r>
              <a:rPr lang="en-US" dirty="0" err="1"/>
              <a:t>là</a:t>
            </a:r>
            <a:r>
              <a:rPr lang="en-US" dirty="0"/>
              <a:t> </a:t>
            </a:r>
            <a:r>
              <a:rPr lang="en-US" dirty="0" err="1"/>
              <a:t>gì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CC1DAC61-5D05-4AB5-AABE-5A8D672FCA24}"/>
              </a:ext>
            </a:extLst>
          </p:cNvPr>
          <p:cNvSpPr/>
          <p:nvPr/>
        </p:nvSpPr>
        <p:spPr>
          <a:xfrm>
            <a:off x="1676400" y="1263916"/>
            <a:ext cx="6364223" cy="52334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0AC19B-EA8F-4185-9A24-751C997169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652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3B241-0C0C-4A12-8353-733CED2F3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dirty="0">
                <a:latin typeface="Arial"/>
                <a:cs typeface="Arial"/>
              </a:rPr>
              <a:t>Embedder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C2FA86-3682-4191-81E0-3F0FAB389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56870" marR="5080" indent="-344805">
              <a:lnSpc>
                <a:spcPct val="90000"/>
              </a:lnSpc>
              <a:spcBef>
                <a:spcPts val="580"/>
              </a:spcBef>
              <a:buClr>
                <a:srgbClr val="3366FF"/>
              </a:buClr>
              <a:buChar char="-"/>
              <a:tabLst>
                <a:tab pos="356870" algn="l"/>
                <a:tab pos="357505" algn="l"/>
              </a:tabLst>
            </a:pPr>
            <a:r>
              <a:rPr lang="vi-VN" sz="3000" spc="-5" dirty="0">
                <a:latin typeface="Arial"/>
                <a:cs typeface="Arial"/>
              </a:rPr>
              <a:t>Đối </a:t>
            </a:r>
            <a:r>
              <a:rPr lang="vi-VN" sz="3000" spc="-10" dirty="0">
                <a:latin typeface="Arial"/>
                <a:cs typeface="Arial"/>
              </a:rPr>
              <a:t>với </a:t>
            </a:r>
            <a:r>
              <a:rPr lang="vi-VN" sz="3000" spc="5" dirty="0">
                <a:latin typeface="Arial"/>
                <a:cs typeface="Arial"/>
              </a:rPr>
              <a:t>hệ </a:t>
            </a:r>
            <a:r>
              <a:rPr lang="vi-VN" sz="3000" spc="-5" dirty="0">
                <a:latin typeface="Arial"/>
                <a:cs typeface="Arial"/>
              </a:rPr>
              <a:t>điều </a:t>
            </a:r>
            <a:r>
              <a:rPr lang="vi-VN" sz="3000" dirty="0">
                <a:latin typeface="Arial"/>
                <a:cs typeface="Arial"/>
              </a:rPr>
              <a:t>hành, các ứng dụng </a:t>
            </a:r>
            <a:r>
              <a:rPr lang="vi-VN" sz="3000" b="1" dirty="0">
                <a:latin typeface="Arial"/>
                <a:cs typeface="Arial"/>
              </a:rPr>
              <a:t>Flutter</a:t>
            </a:r>
            <a:r>
              <a:rPr lang="vi-VN" sz="3000" dirty="0">
                <a:latin typeface="Arial"/>
                <a:cs typeface="Arial"/>
              </a:rPr>
              <a:t> được </a:t>
            </a:r>
            <a:r>
              <a:rPr lang="vi-VN" sz="3000" spc="5" dirty="0">
                <a:latin typeface="Arial"/>
                <a:cs typeface="Arial"/>
              </a:rPr>
              <a:t>đóng </a:t>
            </a:r>
            <a:r>
              <a:rPr lang="vi-VN" sz="3000" spc="-10" dirty="0">
                <a:latin typeface="Arial"/>
                <a:cs typeface="Arial"/>
              </a:rPr>
              <a:t>gói </a:t>
            </a:r>
            <a:r>
              <a:rPr lang="vi-VN" sz="3000" dirty="0">
                <a:latin typeface="Arial"/>
                <a:cs typeface="Arial"/>
              </a:rPr>
              <a:t>theo cách </a:t>
            </a:r>
            <a:r>
              <a:rPr lang="vi-VN" sz="3000" spc="-5" dirty="0">
                <a:latin typeface="Arial"/>
                <a:cs typeface="Arial"/>
              </a:rPr>
              <a:t>giống </a:t>
            </a:r>
            <a:r>
              <a:rPr lang="vi-VN" sz="3000" dirty="0">
                <a:latin typeface="Arial"/>
                <a:cs typeface="Arial"/>
              </a:rPr>
              <a:t>như bất </a:t>
            </a:r>
            <a:r>
              <a:rPr lang="vi-VN" sz="3000" spc="-5" dirty="0">
                <a:latin typeface="Arial"/>
                <a:cs typeface="Arial"/>
              </a:rPr>
              <a:t>kì </a:t>
            </a:r>
            <a:r>
              <a:rPr lang="vi-VN" sz="3000" dirty="0">
                <a:latin typeface="Arial"/>
                <a:cs typeface="Arial"/>
              </a:rPr>
              <a:t>ứng </a:t>
            </a:r>
            <a:r>
              <a:rPr lang="vi-VN" sz="3000" spc="5" dirty="0">
                <a:latin typeface="Arial"/>
                <a:cs typeface="Arial"/>
              </a:rPr>
              <a:t>dụng </a:t>
            </a:r>
            <a:r>
              <a:rPr lang="vi-VN" sz="3000" spc="-5" dirty="0">
                <a:latin typeface="Arial"/>
                <a:cs typeface="Arial"/>
              </a:rPr>
              <a:t>gốc </a:t>
            </a:r>
            <a:r>
              <a:rPr lang="vi-VN" sz="3000" dirty="0">
                <a:latin typeface="Arial"/>
                <a:cs typeface="Arial"/>
              </a:rPr>
              <a:t>nào khác. </a:t>
            </a:r>
            <a:r>
              <a:rPr lang="vi-VN" sz="3000" spc="-5" dirty="0">
                <a:latin typeface="Arial"/>
                <a:cs typeface="Arial"/>
              </a:rPr>
              <a:t>Một </a:t>
            </a:r>
            <a:r>
              <a:rPr lang="vi-VN" sz="3000" b="1" dirty="0">
                <a:latin typeface="Arial"/>
                <a:cs typeface="Arial"/>
              </a:rPr>
              <a:t>embedder</a:t>
            </a:r>
            <a:r>
              <a:rPr lang="vi-VN" sz="3000" dirty="0">
                <a:latin typeface="Arial"/>
                <a:cs typeface="Arial"/>
              </a:rPr>
              <a:t> cung cấp </a:t>
            </a:r>
            <a:r>
              <a:rPr lang="vi-VN" sz="3000" spc="-5" dirty="0">
                <a:latin typeface="Arial"/>
                <a:cs typeface="Arial"/>
              </a:rPr>
              <a:t>một </a:t>
            </a:r>
            <a:r>
              <a:rPr lang="vi-VN" sz="3000" b="1" dirty="0">
                <a:latin typeface="Arial"/>
                <a:cs typeface="Arial"/>
              </a:rPr>
              <a:t>entrypoint</a:t>
            </a:r>
            <a:r>
              <a:rPr lang="vi-VN" sz="3000" dirty="0">
                <a:latin typeface="Arial"/>
                <a:cs typeface="Arial"/>
              </a:rPr>
              <a:t>, phối hợp </a:t>
            </a:r>
            <a:r>
              <a:rPr lang="vi-VN" sz="3000" spc="-10" dirty="0">
                <a:latin typeface="Arial"/>
                <a:cs typeface="Arial"/>
              </a:rPr>
              <a:t>với </a:t>
            </a:r>
            <a:r>
              <a:rPr lang="vi-VN" sz="3000" dirty="0">
                <a:latin typeface="Arial"/>
                <a:cs typeface="Arial"/>
              </a:rPr>
              <a:t>hệ </a:t>
            </a:r>
            <a:r>
              <a:rPr lang="vi-VN" sz="3000" spc="-5" dirty="0">
                <a:latin typeface="Arial"/>
                <a:cs typeface="Arial"/>
              </a:rPr>
              <a:t>điều </a:t>
            </a:r>
            <a:r>
              <a:rPr lang="vi-VN" sz="3000" spc="5" dirty="0">
                <a:latin typeface="Arial"/>
                <a:cs typeface="Arial"/>
              </a:rPr>
              <a:t>hành </a:t>
            </a:r>
            <a:r>
              <a:rPr lang="vi-VN" sz="3000" dirty="0">
                <a:latin typeface="Arial"/>
                <a:cs typeface="Arial"/>
              </a:rPr>
              <a:t>để truy cập </a:t>
            </a:r>
            <a:r>
              <a:rPr lang="vi-VN" sz="3000" spc="-10" dirty="0">
                <a:latin typeface="Arial"/>
                <a:cs typeface="Arial"/>
              </a:rPr>
              <a:t>vào </a:t>
            </a:r>
            <a:r>
              <a:rPr lang="vi-VN" sz="3000" dirty="0">
                <a:latin typeface="Arial"/>
                <a:cs typeface="Arial"/>
              </a:rPr>
              <a:t>các </a:t>
            </a:r>
            <a:r>
              <a:rPr lang="vi-VN" sz="3000" spc="-5" dirty="0">
                <a:latin typeface="Arial"/>
                <a:cs typeface="Arial"/>
              </a:rPr>
              <a:t>dịch </a:t>
            </a:r>
            <a:r>
              <a:rPr lang="vi-VN" sz="3000" spc="-30" dirty="0">
                <a:latin typeface="Arial"/>
                <a:cs typeface="Arial"/>
              </a:rPr>
              <a:t>vụ </a:t>
            </a:r>
            <a:r>
              <a:rPr lang="vi-VN" sz="3000" dirty="0">
                <a:latin typeface="Arial"/>
                <a:cs typeface="Arial"/>
              </a:rPr>
              <a:t>như </a:t>
            </a:r>
            <a:r>
              <a:rPr lang="vi-VN" sz="3000" b="1" dirty="0">
                <a:latin typeface="Arial"/>
                <a:cs typeface="Arial"/>
              </a:rPr>
              <a:t>rendering</a:t>
            </a:r>
            <a:r>
              <a:rPr lang="vi-VN" sz="3000" dirty="0">
                <a:latin typeface="Arial"/>
                <a:cs typeface="Arial"/>
              </a:rPr>
              <a:t> </a:t>
            </a:r>
            <a:r>
              <a:rPr lang="vi-VN" sz="3000" b="1" dirty="0">
                <a:latin typeface="Arial"/>
                <a:cs typeface="Arial"/>
              </a:rPr>
              <a:t>surfaces</a:t>
            </a:r>
            <a:r>
              <a:rPr lang="vi-VN" sz="3000" dirty="0">
                <a:latin typeface="Arial"/>
                <a:cs typeface="Arial"/>
              </a:rPr>
              <a:t>, </a:t>
            </a:r>
            <a:r>
              <a:rPr lang="vi-VN" sz="3000" b="1" spc="-15" dirty="0">
                <a:latin typeface="Arial"/>
                <a:cs typeface="Arial"/>
              </a:rPr>
              <a:t>accessibility</a:t>
            </a:r>
            <a:r>
              <a:rPr lang="vi-VN" sz="3000" spc="-15" dirty="0">
                <a:latin typeface="Arial"/>
                <a:cs typeface="Arial"/>
              </a:rPr>
              <a:t>, </a:t>
            </a:r>
            <a:r>
              <a:rPr lang="vi-VN" sz="3000" b="1" dirty="0">
                <a:latin typeface="Arial"/>
                <a:cs typeface="Arial"/>
              </a:rPr>
              <a:t>input</a:t>
            </a:r>
            <a:r>
              <a:rPr lang="vi-VN" sz="3000" dirty="0">
                <a:latin typeface="Arial"/>
                <a:cs typeface="Arial"/>
              </a:rPr>
              <a:t>, </a:t>
            </a:r>
            <a:r>
              <a:rPr lang="vi-VN" sz="3000" spc="-15" dirty="0">
                <a:latin typeface="Arial"/>
                <a:cs typeface="Arial"/>
              </a:rPr>
              <a:t>và </a:t>
            </a:r>
            <a:r>
              <a:rPr lang="vi-VN" sz="3000" spc="-5" dirty="0">
                <a:latin typeface="Arial"/>
                <a:cs typeface="Arial"/>
              </a:rPr>
              <a:t>quản </a:t>
            </a:r>
            <a:r>
              <a:rPr lang="vi-VN" sz="3000" spc="-10" dirty="0">
                <a:latin typeface="Arial"/>
                <a:cs typeface="Arial"/>
              </a:rPr>
              <a:t>lý </a:t>
            </a:r>
            <a:r>
              <a:rPr lang="vi-VN" sz="3000" b="1" dirty="0">
                <a:latin typeface="Arial"/>
                <a:cs typeface="Arial"/>
              </a:rPr>
              <a:t>message</a:t>
            </a:r>
            <a:r>
              <a:rPr lang="vi-VN" sz="3000" dirty="0">
                <a:latin typeface="Arial"/>
                <a:cs typeface="Arial"/>
              </a:rPr>
              <a:t> </a:t>
            </a:r>
            <a:r>
              <a:rPr lang="vi-VN" sz="3000" b="1" spc="-5" dirty="0">
                <a:latin typeface="Arial"/>
                <a:cs typeface="Arial"/>
              </a:rPr>
              <a:t>event</a:t>
            </a:r>
            <a:r>
              <a:rPr lang="vi-VN" sz="3000" spc="-40" dirty="0">
                <a:latin typeface="Arial"/>
                <a:cs typeface="Arial"/>
              </a:rPr>
              <a:t> </a:t>
            </a:r>
            <a:r>
              <a:rPr lang="vi-VN" sz="3000" b="1" dirty="0">
                <a:latin typeface="Arial"/>
                <a:cs typeface="Arial"/>
              </a:rPr>
              <a:t>loop</a:t>
            </a:r>
            <a:r>
              <a:rPr lang="vi-VN" sz="3000" dirty="0">
                <a:latin typeface="Arial"/>
                <a:cs typeface="Arial"/>
              </a:rPr>
              <a:t>.</a:t>
            </a:r>
          </a:p>
          <a:p>
            <a:pPr marL="356870" marR="236220" indent="-344805">
              <a:lnSpc>
                <a:spcPct val="90000"/>
              </a:lnSpc>
              <a:spcBef>
                <a:spcPts val="575"/>
              </a:spcBef>
              <a:buClr>
                <a:srgbClr val="3366FF"/>
              </a:buClr>
              <a:buChar char="-"/>
              <a:tabLst>
                <a:tab pos="356870" algn="l"/>
                <a:tab pos="357505" algn="l"/>
              </a:tabLst>
            </a:pPr>
            <a:r>
              <a:rPr lang="vi-VN" sz="3000" b="1" dirty="0">
                <a:latin typeface="Arial"/>
                <a:cs typeface="Arial"/>
              </a:rPr>
              <a:t>Embedder</a:t>
            </a:r>
            <a:r>
              <a:rPr lang="vi-VN" sz="3000" dirty="0">
                <a:latin typeface="Arial"/>
                <a:cs typeface="Arial"/>
              </a:rPr>
              <a:t> được </a:t>
            </a:r>
            <a:r>
              <a:rPr lang="vi-VN" sz="3000" spc="-10" dirty="0">
                <a:latin typeface="Arial"/>
                <a:cs typeface="Arial"/>
              </a:rPr>
              <a:t>viết </a:t>
            </a:r>
            <a:r>
              <a:rPr lang="vi-VN" sz="3000" spc="5" dirty="0">
                <a:latin typeface="Arial"/>
                <a:cs typeface="Arial"/>
              </a:rPr>
              <a:t>bằng </a:t>
            </a:r>
            <a:r>
              <a:rPr lang="vi-VN" sz="3000" spc="-5" dirty="0">
                <a:latin typeface="Arial"/>
                <a:cs typeface="Arial"/>
              </a:rPr>
              <a:t>ngôn ngữ </a:t>
            </a:r>
            <a:r>
              <a:rPr lang="vi-VN" sz="3000" dirty="0">
                <a:latin typeface="Arial"/>
                <a:cs typeface="Arial"/>
              </a:rPr>
              <a:t>phù </a:t>
            </a:r>
            <a:r>
              <a:rPr lang="vi-VN" sz="3000" spc="5" dirty="0">
                <a:latin typeface="Arial"/>
                <a:cs typeface="Arial"/>
              </a:rPr>
              <a:t>hợp </a:t>
            </a:r>
            <a:r>
              <a:rPr lang="vi-VN" sz="3000" spc="-10" dirty="0">
                <a:latin typeface="Arial"/>
                <a:cs typeface="Arial"/>
              </a:rPr>
              <a:t>với </a:t>
            </a:r>
            <a:r>
              <a:rPr lang="vi-VN" sz="3000" spc="5" dirty="0">
                <a:latin typeface="Arial"/>
                <a:cs typeface="Arial"/>
              </a:rPr>
              <a:t>nền </a:t>
            </a:r>
            <a:r>
              <a:rPr lang="vi-VN" sz="3000" dirty="0">
                <a:latin typeface="Arial"/>
                <a:cs typeface="Arial"/>
              </a:rPr>
              <a:t>tảng: </a:t>
            </a:r>
            <a:r>
              <a:rPr lang="vi-VN" sz="3000" b="1" spc="-5" dirty="0">
                <a:latin typeface="Arial"/>
                <a:cs typeface="Arial"/>
              </a:rPr>
              <a:t>Java</a:t>
            </a:r>
            <a:r>
              <a:rPr lang="vi-VN" sz="3000" spc="-5" dirty="0">
                <a:latin typeface="Arial"/>
                <a:cs typeface="Arial"/>
              </a:rPr>
              <a:t> </a:t>
            </a:r>
            <a:r>
              <a:rPr lang="vi-VN" sz="3000" spc="-15" dirty="0">
                <a:latin typeface="Arial"/>
                <a:cs typeface="Arial"/>
              </a:rPr>
              <a:t>và </a:t>
            </a:r>
            <a:r>
              <a:rPr lang="vi-VN" sz="3000" b="1" spc="-10" dirty="0">
                <a:latin typeface="Arial"/>
                <a:cs typeface="Arial"/>
              </a:rPr>
              <a:t>C++ </a:t>
            </a:r>
            <a:r>
              <a:rPr lang="vi-VN" sz="3000" dirty="0">
                <a:latin typeface="Arial"/>
                <a:cs typeface="Arial"/>
              </a:rPr>
              <a:t>cho </a:t>
            </a:r>
            <a:r>
              <a:rPr lang="vi-VN" sz="3000" b="1" dirty="0">
                <a:latin typeface="Arial"/>
                <a:cs typeface="Arial"/>
              </a:rPr>
              <a:t>Android</a:t>
            </a:r>
            <a:r>
              <a:rPr lang="vi-VN" sz="3000" dirty="0">
                <a:latin typeface="Arial"/>
                <a:cs typeface="Arial"/>
              </a:rPr>
              <a:t>, </a:t>
            </a:r>
            <a:r>
              <a:rPr lang="vi-VN" sz="3000" b="1" dirty="0">
                <a:latin typeface="Arial"/>
                <a:cs typeface="Arial"/>
              </a:rPr>
              <a:t>Objective-</a:t>
            </a:r>
            <a:r>
              <a:rPr lang="vi-VN" sz="3000" b="1" spc="-5" dirty="0">
                <a:latin typeface="Arial"/>
                <a:cs typeface="Arial"/>
              </a:rPr>
              <a:t>C/Objecttive-C</a:t>
            </a:r>
            <a:r>
              <a:rPr lang="vi-VN" sz="3000" spc="-5" dirty="0">
                <a:latin typeface="Arial"/>
                <a:cs typeface="Arial"/>
              </a:rPr>
              <a:t>++ </a:t>
            </a:r>
            <a:r>
              <a:rPr lang="vi-VN" sz="3000" dirty="0">
                <a:latin typeface="Arial"/>
                <a:cs typeface="Arial"/>
              </a:rPr>
              <a:t>cho </a:t>
            </a:r>
            <a:r>
              <a:rPr lang="vi-VN" sz="3000" b="1" dirty="0">
                <a:latin typeface="Arial"/>
                <a:cs typeface="Arial"/>
              </a:rPr>
              <a:t>iOS</a:t>
            </a:r>
            <a:r>
              <a:rPr lang="vi-VN" sz="3000" dirty="0">
                <a:latin typeface="Arial"/>
                <a:cs typeface="Arial"/>
              </a:rPr>
              <a:t> </a:t>
            </a:r>
            <a:r>
              <a:rPr lang="vi-VN" sz="3000" spc="-15" dirty="0">
                <a:latin typeface="Arial"/>
                <a:cs typeface="Arial"/>
              </a:rPr>
              <a:t>và </a:t>
            </a:r>
            <a:r>
              <a:rPr lang="vi-VN" sz="3000" b="1" dirty="0">
                <a:latin typeface="Arial"/>
                <a:cs typeface="Arial"/>
              </a:rPr>
              <a:t>macOS</a:t>
            </a:r>
            <a:r>
              <a:rPr lang="vi-VN" sz="3000" dirty="0">
                <a:latin typeface="Arial"/>
                <a:cs typeface="Arial"/>
              </a:rPr>
              <a:t>, </a:t>
            </a:r>
            <a:r>
              <a:rPr lang="vi-VN" sz="3000" spc="-15" dirty="0">
                <a:latin typeface="Arial"/>
                <a:cs typeface="Arial"/>
              </a:rPr>
              <a:t>và </a:t>
            </a:r>
            <a:r>
              <a:rPr lang="vi-VN" sz="3000" b="1" spc="-5" dirty="0">
                <a:latin typeface="Arial"/>
                <a:cs typeface="Arial"/>
              </a:rPr>
              <a:t>C++</a:t>
            </a:r>
            <a:r>
              <a:rPr lang="vi-VN" sz="3000" spc="-5" dirty="0">
                <a:latin typeface="Arial"/>
                <a:cs typeface="Arial"/>
              </a:rPr>
              <a:t> </a:t>
            </a:r>
            <a:r>
              <a:rPr lang="vi-VN" sz="3000" dirty="0">
                <a:latin typeface="Arial"/>
                <a:cs typeface="Arial"/>
              </a:rPr>
              <a:t>cho  </a:t>
            </a:r>
            <a:r>
              <a:rPr lang="vi-VN" sz="3000" b="1" dirty="0">
                <a:latin typeface="Arial"/>
                <a:cs typeface="Arial"/>
              </a:rPr>
              <a:t>Windows</a:t>
            </a:r>
            <a:r>
              <a:rPr lang="vi-VN" sz="3000" dirty="0">
                <a:latin typeface="Arial"/>
                <a:cs typeface="Arial"/>
              </a:rPr>
              <a:t> </a:t>
            </a:r>
            <a:r>
              <a:rPr lang="vi-VN" sz="3000" spc="-15" dirty="0">
                <a:latin typeface="Arial"/>
                <a:cs typeface="Arial"/>
              </a:rPr>
              <a:t>và</a:t>
            </a:r>
            <a:r>
              <a:rPr lang="vi-VN" sz="3000" spc="-30" dirty="0">
                <a:latin typeface="Arial"/>
                <a:cs typeface="Arial"/>
              </a:rPr>
              <a:t> </a:t>
            </a:r>
            <a:r>
              <a:rPr lang="vi-VN" sz="3000" b="1" spc="-5" dirty="0">
                <a:latin typeface="Arial"/>
                <a:cs typeface="Arial"/>
              </a:rPr>
              <a:t>Linux</a:t>
            </a:r>
            <a:r>
              <a:rPr lang="vi-VN" sz="3000" spc="-5" dirty="0">
                <a:latin typeface="Arial"/>
                <a:cs typeface="Arial"/>
              </a:rPr>
              <a:t>.</a:t>
            </a:r>
            <a:endParaRPr lang="vi-VN" sz="3000" dirty="0">
              <a:latin typeface="Arial"/>
              <a:cs typeface="Arial"/>
            </a:endParaRPr>
          </a:p>
          <a:p>
            <a:endParaRPr lang="vi-V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B27964-D3DC-4165-8041-A02150259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E44B2E-B0C6-4DB1-BF50-AF603FED87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7883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1C93-58C7-42A5-B3E7-BD618804E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dirty="0">
                <a:latin typeface="Arial"/>
                <a:cs typeface="Arial"/>
              </a:rPr>
              <a:t>Embedder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4BBED-0E72-4887-AC4E-CB5EEC07F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3200" dirty="0">
                <a:latin typeface="Arial"/>
                <a:cs typeface="Arial"/>
              </a:rPr>
              <a:t>Khi sử dụng </a:t>
            </a:r>
            <a:r>
              <a:rPr lang="vi-VN" sz="3200" b="1" spc="-15" dirty="0">
                <a:latin typeface="Arial"/>
                <a:cs typeface="Arial"/>
              </a:rPr>
              <a:t>embedder</a:t>
            </a:r>
            <a:r>
              <a:rPr lang="vi-VN" sz="3200" spc="-15" dirty="0">
                <a:latin typeface="Arial"/>
                <a:cs typeface="Arial"/>
              </a:rPr>
              <a:t>, </a:t>
            </a:r>
            <a:r>
              <a:rPr lang="vi-VN" sz="3200" spc="5" dirty="0">
                <a:latin typeface="Arial"/>
                <a:cs typeface="Arial"/>
              </a:rPr>
              <a:t>mã </a:t>
            </a:r>
            <a:r>
              <a:rPr lang="vi-VN" sz="3200" b="1" dirty="0">
                <a:latin typeface="Arial"/>
                <a:cs typeface="Arial"/>
              </a:rPr>
              <a:t>Flutter</a:t>
            </a:r>
            <a:r>
              <a:rPr lang="vi-VN" sz="3200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có </a:t>
            </a:r>
            <a:r>
              <a:rPr lang="vi-VN" sz="3200" dirty="0">
                <a:latin typeface="Arial"/>
                <a:cs typeface="Arial"/>
              </a:rPr>
              <a:t>thể </a:t>
            </a:r>
            <a:r>
              <a:rPr lang="vi-VN" sz="3200" spc="-5" dirty="0">
                <a:latin typeface="Arial"/>
                <a:cs typeface="Arial"/>
              </a:rPr>
              <a:t>tích </a:t>
            </a:r>
            <a:r>
              <a:rPr lang="vi-VN" sz="3200" dirty="0">
                <a:latin typeface="Arial"/>
                <a:cs typeface="Arial"/>
              </a:rPr>
              <a:t>hợp </a:t>
            </a:r>
            <a:r>
              <a:rPr lang="vi-VN" sz="3200" spc="-10" dirty="0">
                <a:latin typeface="Arial"/>
                <a:cs typeface="Arial"/>
              </a:rPr>
              <a:t>vào </a:t>
            </a:r>
            <a:r>
              <a:rPr lang="vi-VN" sz="3200" dirty="0">
                <a:latin typeface="Arial"/>
                <a:cs typeface="Arial"/>
              </a:rPr>
              <a:t>ứng </a:t>
            </a:r>
            <a:r>
              <a:rPr lang="vi-VN" sz="3200" spc="5" dirty="0">
                <a:latin typeface="Arial"/>
                <a:cs typeface="Arial"/>
              </a:rPr>
              <a:t>dụng </a:t>
            </a:r>
            <a:r>
              <a:rPr lang="vi-VN" sz="3200" spc="-5" dirty="0">
                <a:latin typeface="Arial"/>
                <a:cs typeface="Arial"/>
              </a:rPr>
              <a:t>hiện </a:t>
            </a:r>
            <a:r>
              <a:rPr lang="vi-VN" sz="3200" dirty="0">
                <a:latin typeface="Arial"/>
                <a:cs typeface="Arial"/>
              </a:rPr>
              <a:t>có dưới </a:t>
            </a:r>
            <a:r>
              <a:rPr lang="vi-VN" sz="3200" spc="5" dirty="0">
                <a:latin typeface="Arial"/>
                <a:cs typeface="Arial"/>
              </a:rPr>
              <a:t>dạng </a:t>
            </a:r>
            <a:r>
              <a:rPr lang="vi-VN" sz="3200" dirty="0">
                <a:latin typeface="Arial"/>
                <a:cs typeface="Arial"/>
              </a:rPr>
              <a:t>module, </a:t>
            </a:r>
            <a:r>
              <a:rPr lang="vi-VN" sz="3200" spc="5" dirty="0">
                <a:latin typeface="Arial"/>
                <a:cs typeface="Arial"/>
              </a:rPr>
              <a:t>hoặc </a:t>
            </a:r>
            <a:r>
              <a:rPr lang="vi-VN" sz="3200" dirty="0">
                <a:latin typeface="Arial"/>
                <a:cs typeface="Arial"/>
              </a:rPr>
              <a:t>cũng </a:t>
            </a:r>
            <a:r>
              <a:rPr lang="vi-VN" sz="3200" spc="-5" dirty="0">
                <a:latin typeface="Arial"/>
                <a:cs typeface="Arial"/>
              </a:rPr>
              <a:t>có</a:t>
            </a:r>
            <a:r>
              <a:rPr lang="vi-VN" sz="3200" spc="-160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thể </a:t>
            </a:r>
            <a:r>
              <a:rPr lang="vi-VN" sz="3200" spc="-5" dirty="0">
                <a:latin typeface="Arial"/>
                <a:cs typeface="Arial"/>
              </a:rPr>
              <a:t>là </a:t>
            </a:r>
            <a:r>
              <a:rPr lang="vi-VN" sz="3200" dirty="0">
                <a:latin typeface="Arial"/>
                <a:cs typeface="Arial"/>
              </a:rPr>
              <a:t>toàn bộ nội dung ứng</a:t>
            </a:r>
            <a:r>
              <a:rPr lang="vi-VN" sz="3200" spc="-70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dụng.</a:t>
            </a: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DDC93-9042-4916-B7F9-20FE949BB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B32BE5-8F7F-4855-9B38-63B9FCDFB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885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18FAC-E6C4-4812-8916-E1C6B41040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spc="-5" dirty="0">
                <a:latin typeface="Arial"/>
                <a:cs typeface="Arial"/>
              </a:rPr>
              <a:t>Flutter</a:t>
            </a:r>
            <a:r>
              <a:rPr lang="vi-VN" sz="3200" spc="-70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Engine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91B21-A5F1-46E4-8F80-1DBA3E1C8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00000"/>
              </a:lnSpc>
              <a:spcBef>
                <a:spcPts val="390"/>
              </a:spcBef>
              <a:buNone/>
            </a:pPr>
            <a:r>
              <a:rPr lang="vi-VN" sz="3200" spc="-5" dirty="0">
                <a:latin typeface="Arial"/>
                <a:cs typeface="Arial"/>
              </a:rPr>
              <a:t>Core </a:t>
            </a:r>
            <a:r>
              <a:rPr lang="vi-VN" sz="3200" dirty="0">
                <a:latin typeface="Arial"/>
                <a:cs typeface="Arial"/>
              </a:rPr>
              <a:t>của </a:t>
            </a:r>
            <a:r>
              <a:rPr lang="vi-VN" sz="3200" b="1" dirty="0">
                <a:latin typeface="Arial"/>
                <a:cs typeface="Arial"/>
              </a:rPr>
              <a:t>Flutter</a:t>
            </a:r>
            <a:r>
              <a:rPr lang="vi-VN" sz="3200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là </a:t>
            </a:r>
            <a:r>
              <a:rPr lang="vi-VN" sz="3200" b="1" dirty="0">
                <a:latin typeface="Arial"/>
                <a:cs typeface="Arial"/>
              </a:rPr>
              <a:t>Flutter</a:t>
            </a:r>
            <a:r>
              <a:rPr lang="vi-VN" sz="3200" dirty="0">
                <a:latin typeface="Arial"/>
                <a:cs typeface="Arial"/>
              </a:rPr>
              <a:t> </a:t>
            </a:r>
            <a:r>
              <a:rPr lang="vi-VN" sz="3200" b="1" dirty="0">
                <a:latin typeface="Arial"/>
                <a:cs typeface="Arial"/>
              </a:rPr>
              <a:t>Engine</a:t>
            </a:r>
            <a:r>
              <a:rPr lang="vi-VN" sz="3200" dirty="0">
                <a:latin typeface="Arial"/>
                <a:cs typeface="Arial"/>
              </a:rPr>
              <a:t>, phần </a:t>
            </a:r>
            <a:r>
              <a:rPr lang="vi-VN" sz="3200" spc="-5" dirty="0">
                <a:latin typeface="Arial"/>
                <a:cs typeface="Arial"/>
              </a:rPr>
              <a:t>lớn </a:t>
            </a:r>
            <a:r>
              <a:rPr lang="vi-VN" sz="3200" dirty="0">
                <a:latin typeface="Arial"/>
                <a:cs typeface="Arial"/>
              </a:rPr>
              <a:t>được </a:t>
            </a:r>
            <a:r>
              <a:rPr lang="vi-VN" sz="3200" spc="-10" dirty="0">
                <a:latin typeface="Arial"/>
                <a:cs typeface="Arial"/>
              </a:rPr>
              <a:t>viết  </a:t>
            </a:r>
            <a:r>
              <a:rPr lang="vi-VN" sz="3200" spc="5" dirty="0">
                <a:latin typeface="Arial"/>
                <a:cs typeface="Arial"/>
              </a:rPr>
              <a:t>bằng </a:t>
            </a:r>
            <a:r>
              <a:rPr lang="vi-VN" sz="3200" b="1" spc="-10" dirty="0">
                <a:latin typeface="Arial"/>
                <a:cs typeface="Arial"/>
              </a:rPr>
              <a:t>C++</a:t>
            </a:r>
            <a:r>
              <a:rPr lang="vi-VN" sz="3200" spc="-10" dirty="0">
                <a:latin typeface="Arial"/>
                <a:cs typeface="Arial"/>
              </a:rPr>
              <a:t>, </a:t>
            </a:r>
            <a:r>
              <a:rPr lang="vi-VN" sz="3200" spc="-5" dirty="0">
                <a:latin typeface="Arial"/>
                <a:cs typeface="Arial"/>
              </a:rPr>
              <a:t>có </a:t>
            </a:r>
            <a:r>
              <a:rPr lang="vi-VN" sz="3200" dirty="0">
                <a:latin typeface="Arial"/>
                <a:cs typeface="Arial"/>
              </a:rPr>
              <a:t>các </a:t>
            </a:r>
            <a:r>
              <a:rPr lang="vi-VN" sz="3200" spc="-10" dirty="0">
                <a:latin typeface="Arial"/>
                <a:cs typeface="Arial"/>
              </a:rPr>
              <a:t>nguyên </a:t>
            </a:r>
            <a:r>
              <a:rPr lang="vi-VN" sz="3200" dirty="0">
                <a:latin typeface="Arial"/>
                <a:cs typeface="Arial"/>
              </a:rPr>
              <a:t>tắc cần thiết để hỗ trợ tất </a:t>
            </a:r>
            <a:r>
              <a:rPr lang="vi-VN" sz="3200" spc="-5" dirty="0">
                <a:latin typeface="Arial"/>
                <a:cs typeface="Arial"/>
              </a:rPr>
              <a:t>cả </a:t>
            </a:r>
            <a:r>
              <a:rPr lang="vi-VN" sz="3200" dirty="0">
                <a:latin typeface="Arial"/>
                <a:cs typeface="Arial"/>
              </a:rPr>
              <a:t>ứng dụng</a:t>
            </a:r>
            <a:r>
              <a:rPr lang="vi-VN" sz="3200" spc="-20" dirty="0">
                <a:latin typeface="Arial"/>
                <a:cs typeface="Arial"/>
              </a:rPr>
              <a:t> </a:t>
            </a:r>
            <a:r>
              <a:rPr lang="vi-VN" sz="3200" b="1" spc="-20" dirty="0">
                <a:latin typeface="Arial"/>
                <a:cs typeface="Arial"/>
              </a:rPr>
              <a:t>Flutter</a:t>
            </a:r>
            <a:r>
              <a:rPr lang="vi-VN" sz="3200" spc="-20" dirty="0">
                <a:latin typeface="Arial"/>
                <a:cs typeface="Arial"/>
              </a:rPr>
              <a:t>.</a:t>
            </a:r>
            <a:endParaRPr lang="vi-VN" sz="3200" dirty="0">
              <a:latin typeface="Arial"/>
              <a:cs typeface="Arial"/>
            </a:endParaRPr>
          </a:p>
          <a:p>
            <a:pPr marL="356870" marR="5080" indent="-344805">
              <a:lnSpc>
                <a:spcPct val="90000"/>
              </a:lnSpc>
              <a:spcBef>
                <a:spcPts val="575"/>
              </a:spcBef>
              <a:buClr>
                <a:srgbClr val="3366FF"/>
              </a:buClr>
              <a:buChar char="-"/>
              <a:tabLst>
                <a:tab pos="356870" algn="l"/>
                <a:tab pos="357505" algn="l"/>
              </a:tabLst>
            </a:pPr>
            <a:r>
              <a:rPr lang="vi-VN" sz="3200" b="1" spc="-5" dirty="0">
                <a:latin typeface="Arial"/>
                <a:cs typeface="Arial"/>
              </a:rPr>
              <a:t>Engine</a:t>
            </a:r>
            <a:r>
              <a:rPr lang="vi-VN" sz="3200" spc="-5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cung cấp khả </a:t>
            </a:r>
            <a:r>
              <a:rPr lang="vi-VN" sz="3200" spc="5" dirty="0">
                <a:latin typeface="Arial"/>
                <a:cs typeface="Arial"/>
              </a:rPr>
              <a:t>năng </a:t>
            </a:r>
            <a:r>
              <a:rPr lang="vi-VN" sz="3200" spc="-5" dirty="0">
                <a:latin typeface="Arial"/>
                <a:cs typeface="Arial"/>
              </a:rPr>
              <a:t>triển </a:t>
            </a:r>
            <a:r>
              <a:rPr lang="vi-VN" sz="3200" dirty="0">
                <a:latin typeface="Arial"/>
                <a:cs typeface="Arial"/>
              </a:rPr>
              <a:t>khai các API cốt lõi của </a:t>
            </a:r>
            <a:r>
              <a:rPr lang="vi-VN" sz="3200" b="1" dirty="0">
                <a:latin typeface="Arial"/>
                <a:cs typeface="Arial"/>
              </a:rPr>
              <a:t>Flutter</a:t>
            </a:r>
            <a:r>
              <a:rPr lang="vi-VN" sz="3200" dirty="0">
                <a:latin typeface="Arial"/>
                <a:cs typeface="Arial"/>
              </a:rPr>
              <a:t> bao </a:t>
            </a:r>
            <a:r>
              <a:rPr lang="vi-VN" sz="3200" spc="-5" dirty="0">
                <a:latin typeface="Arial"/>
                <a:cs typeface="Arial"/>
              </a:rPr>
              <a:t>gồm </a:t>
            </a:r>
            <a:r>
              <a:rPr lang="vi-VN" sz="3200" dirty="0">
                <a:latin typeface="Arial"/>
                <a:cs typeface="Arial"/>
              </a:rPr>
              <a:t>đồ họa (thông </a:t>
            </a:r>
            <a:r>
              <a:rPr lang="vi-VN" sz="3200" spc="-5" dirty="0">
                <a:latin typeface="Arial"/>
                <a:cs typeface="Arial"/>
              </a:rPr>
              <a:t>qua </a:t>
            </a:r>
            <a:r>
              <a:rPr lang="vi-VN" sz="3200" dirty="0">
                <a:latin typeface="Arial"/>
                <a:cs typeface="Arial"/>
              </a:rPr>
              <a:t>Skia), </a:t>
            </a:r>
            <a:r>
              <a:rPr lang="vi-VN" sz="3200" spc="-5" dirty="0">
                <a:latin typeface="Arial"/>
                <a:cs typeface="Arial"/>
              </a:rPr>
              <a:t>text layout, </a:t>
            </a:r>
            <a:r>
              <a:rPr lang="vi-VN" sz="3200" dirty="0">
                <a:latin typeface="Arial"/>
                <a:cs typeface="Arial"/>
              </a:rPr>
              <a:t>file </a:t>
            </a:r>
            <a:r>
              <a:rPr lang="vi-VN" sz="3200" spc="-15" dirty="0">
                <a:latin typeface="Arial"/>
                <a:cs typeface="Arial"/>
              </a:rPr>
              <a:t>và </a:t>
            </a:r>
            <a:r>
              <a:rPr lang="vi-VN" sz="3200" spc="-5" dirty="0">
                <a:latin typeface="Arial"/>
                <a:cs typeface="Arial"/>
              </a:rPr>
              <a:t>network </a:t>
            </a:r>
            <a:r>
              <a:rPr lang="vi-VN" sz="3200" dirty="0">
                <a:latin typeface="Arial"/>
                <a:cs typeface="Arial"/>
              </a:rPr>
              <a:t>I/O, trợ năng, kiến trúc </a:t>
            </a:r>
            <a:r>
              <a:rPr lang="vi-VN" sz="3200" spc="-5" dirty="0">
                <a:latin typeface="Arial"/>
                <a:cs typeface="Arial"/>
              </a:rPr>
              <a:t>plugin </a:t>
            </a:r>
            <a:r>
              <a:rPr lang="vi-VN" sz="3200" spc="-15" dirty="0">
                <a:latin typeface="Arial"/>
                <a:cs typeface="Arial"/>
              </a:rPr>
              <a:t>và </a:t>
            </a:r>
            <a:r>
              <a:rPr lang="vi-VN" sz="3200" dirty="0">
                <a:latin typeface="Arial"/>
                <a:cs typeface="Arial"/>
              </a:rPr>
              <a:t>Dart runtime – compile</a:t>
            </a:r>
            <a:r>
              <a:rPr lang="vi-VN" sz="3200" spc="-35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tool.</a:t>
            </a:r>
          </a:p>
          <a:p>
            <a:endParaRPr lang="vi-V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9C27E8-B36A-448F-952A-06F1983F0B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1990C4-74BC-4FB6-9755-920CE9464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1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1A37D-762E-4AD1-8A10-DFFCFE41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spc="-5" dirty="0">
                <a:latin typeface="Arial"/>
                <a:cs typeface="Arial"/>
              </a:rPr>
              <a:t>Flutter</a:t>
            </a:r>
            <a:r>
              <a:rPr lang="vi-VN" sz="3200" spc="-70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Engine</a:t>
            </a: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80CB1-9F6A-4487-ADAD-7D8B9681C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sz="3200" b="1" spc="-5" dirty="0">
                <a:latin typeface="Arial"/>
                <a:cs typeface="Arial"/>
              </a:rPr>
              <a:t>Engine</a:t>
            </a:r>
            <a:r>
              <a:rPr lang="vi-VN" sz="3200" spc="-5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tiếp </a:t>
            </a:r>
            <a:r>
              <a:rPr lang="vi-VN" sz="3200" spc="-10" dirty="0">
                <a:latin typeface="Arial"/>
                <a:cs typeface="Arial"/>
              </a:rPr>
              <a:t>xúc với </a:t>
            </a:r>
            <a:r>
              <a:rPr lang="vi-VN" sz="3200" b="1" spc="-5" dirty="0">
                <a:latin typeface="Arial"/>
                <a:cs typeface="Arial"/>
              </a:rPr>
              <a:t>Flutter</a:t>
            </a:r>
            <a:r>
              <a:rPr lang="vi-VN" sz="3200" spc="-5" dirty="0">
                <a:latin typeface="Arial"/>
                <a:cs typeface="Arial"/>
              </a:rPr>
              <a:t> </a:t>
            </a:r>
            <a:r>
              <a:rPr lang="vi-VN" sz="3200" b="1" spc="-5" dirty="0">
                <a:latin typeface="Arial"/>
                <a:cs typeface="Arial"/>
              </a:rPr>
              <a:t>framework</a:t>
            </a:r>
            <a:r>
              <a:rPr lang="vi-VN" sz="3200" spc="-5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thông </a:t>
            </a:r>
            <a:r>
              <a:rPr lang="vi-VN" sz="3200" spc="-10" dirty="0">
                <a:latin typeface="Arial"/>
                <a:cs typeface="Arial"/>
              </a:rPr>
              <a:t>qua</a:t>
            </a:r>
            <a:r>
              <a:rPr lang="vi-VN" sz="3200" spc="85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dart:ui </a:t>
            </a:r>
            <a:r>
              <a:rPr lang="vi-VN" sz="3200" dirty="0">
                <a:latin typeface="Arial"/>
                <a:cs typeface="Arial"/>
              </a:rPr>
              <a:t>– </a:t>
            </a:r>
            <a:r>
              <a:rPr lang="vi-VN" sz="3200" spc="5" dirty="0">
                <a:latin typeface="Arial"/>
                <a:cs typeface="Arial"/>
              </a:rPr>
              <a:t>thư </a:t>
            </a:r>
            <a:r>
              <a:rPr lang="vi-VN" sz="3200" spc="-10" dirty="0">
                <a:latin typeface="Arial"/>
                <a:cs typeface="Arial"/>
              </a:rPr>
              <a:t>viện </a:t>
            </a:r>
            <a:r>
              <a:rPr lang="vi-VN" sz="3200" dirty="0">
                <a:latin typeface="Arial"/>
                <a:cs typeface="Arial"/>
              </a:rPr>
              <a:t>bao </a:t>
            </a:r>
            <a:r>
              <a:rPr lang="vi-VN" sz="3200" spc="5" dirty="0">
                <a:latin typeface="Arial"/>
                <a:cs typeface="Arial"/>
              </a:rPr>
              <a:t>bọc ngôn ngữ </a:t>
            </a:r>
            <a:r>
              <a:rPr lang="vi-VN" sz="3200" b="1" spc="-10" dirty="0">
                <a:latin typeface="Arial"/>
                <a:cs typeface="Arial"/>
              </a:rPr>
              <a:t>C++ </a:t>
            </a:r>
            <a:r>
              <a:rPr lang="vi-VN" sz="3200" dirty="0">
                <a:latin typeface="Arial"/>
                <a:cs typeface="Arial"/>
              </a:rPr>
              <a:t>cơ bản trong các </a:t>
            </a:r>
            <a:r>
              <a:rPr lang="vi-VN" sz="3200" spc="-5" dirty="0">
                <a:latin typeface="Arial"/>
                <a:cs typeface="Arial"/>
              </a:rPr>
              <a:t>lớp </a:t>
            </a:r>
            <a:r>
              <a:rPr lang="vi-VN" sz="3200" b="1" dirty="0">
                <a:latin typeface="Arial"/>
                <a:cs typeface="Arial"/>
              </a:rPr>
              <a:t>Dart</a:t>
            </a:r>
            <a:r>
              <a:rPr lang="vi-VN" sz="3200" dirty="0">
                <a:latin typeface="Arial"/>
                <a:cs typeface="Arial"/>
              </a:rPr>
              <a:t>. </a:t>
            </a:r>
            <a:r>
              <a:rPr lang="vi-VN" sz="3200" spc="5" dirty="0">
                <a:latin typeface="Arial"/>
                <a:cs typeface="Arial"/>
              </a:rPr>
              <a:t>Thư </a:t>
            </a:r>
            <a:r>
              <a:rPr lang="vi-VN" sz="3200" spc="-10" dirty="0">
                <a:latin typeface="Arial"/>
                <a:cs typeface="Arial"/>
              </a:rPr>
              <a:t>viện </a:t>
            </a:r>
            <a:r>
              <a:rPr lang="vi-VN" sz="3200" dirty="0">
                <a:latin typeface="Arial"/>
                <a:cs typeface="Arial"/>
              </a:rPr>
              <a:t>này bao </a:t>
            </a:r>
            <a:r>
              <a:rPr lang="vi-VN" sz="3200" spc="-10" dirty="0">
                <a:latin typeface="Arial"/>
                <a:cs typeface="Arial"/>
              </a:rPr>
              <a:t>gồm </a:t>
            </a:r>
            <a:r>
              <a:rPr lang="vi-VN" sz="3200" dirty="0">
                <a:latin typeface="Arial"/>
                <a:cs typeface="Arial"/>
              </a:rPr>
              <a:t>các </a:t>
            </a:r>
            <a:r>
              <a:rPr lang="vi-VN" sz="3200" spc="-5" dirty="0">
                <a:latin typeface="Arial"/>
                <a:cs typeface="Arial"/>
              </a:rPr>
              <a:t>lớp có </a:t>
            </a:r>
            <a:r>
              <a:rPr lang="vi-VN" sz="3200" dirty="0">
                <a:latin typeface="Arial"/>
                <a:cs typeface="Arial"/>
              </a:rPr>
              <a:t>nhiệm </a:t>
            </a:r>
            <a:r>
              <a:rPr lang="vi-VN" sz="3200" spc="-15" dirty="0">
                <a:latin typeface="Arial"/>
                <a:cs typeface="Arial"/>
              </a:rPr>
              <a:t>vụ </a:t>
            </a:r>
            <a:r>
              <a:rPr lang="vi-VN" sz="3200" spc="-5" dirty="0">
                <a:latin typeface="Arial"/>
                <a:cs typeface="Arial"/>
              </a:rPr>
              <a:t>điều </a:t>
            </a:r>
            <a:r>
              <a:rPr lang="vi-VN" sz="3200" dirty="0">
                <a:latin typeface="Arial"/>
                <a:cs typeface="Arial"/>
              </a:rPr>
              <a:t>khiển hệ thống nhập liệu, đồ họa </a:t>
            </a:r>
            <a:r>
              <a:rPr lang="vi-VN" sz="3200" spc="-15" dirty="0">
                <a:latin typeface="Arial"/>
                <a:cs typeface="Arial"/>
              </a:rPr>
              <a:t>và </a:t>
            </a:r>
            <a:r>
              <a:rPr lang="vi-VN" sz="3200" spc="-5" dirty="0">
                <a:latin typeface="Arial"/>
                <a:cs typeface="Arial"/>
              </a:rPr>
              <a:t>text</a:t>
            </a:r>
            <a:r>
              <a:rPr lang="vi-VN" sz="3200" spc="-55" dirty="0">
                <a:latin typeface="Arial"/>
                <a:cs typeface="Arial"/>
              </a:rPr>
              <a:t> </a:t>
            </a:r>
            <a:r>
              <a:rPr lang="vi-VN" sz="3200" spc="-5" dirty="0">
                <a:latin typeface="Arial"/>
                <a:cs typeface="Arial"/>
              </a:rPr>
              <a:t>rendering.</a:t>
            </a:r>
            <a:endParaRPr lang="vi-VN" sz="3200" dirty="0">
              <a:latin typeface="Arial"/>
              <a:cs typeface="Arial"/>
            </a:endParaRPr>
          </a:p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CB299B-8D76-4762-A908-BB63A3C29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824D4-2BB3-4956-9639-E71DB89F2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713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40ED0-EDC7-4D33-94A7-585A46DBC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3200" dirty="0">
                <a:latin typeface="Arial"/>
                <a:cs typeface="Arial"/>
              </a:rPr>
              <a:t>Flutter</a:t>
            </a:r>
            <a:r>
              <a:rPr lang="vi-VN" sz="3200" spc="-40" dirty="0">
                <a:latin typeface="Arial"/>
                <a:cs typeface="Arial"/>
              </a:rPr>
              <a:t> </a:t>
            </a:r>
            <a:r>
              <a:rPr lang="vi-VN" sz="3200" dirty="0">
                <a:latin typeface="Arial"/>
                <a:cs typeface="Arial"/>
              </a:rPr>
              <a:t>Framework</a:t>
            </a:r>
            <a:br>
              <a:rPr lang="vi-VN" sz="3200" dirty="0">
                <a:latin typeface="Arial"/>
                <a:cs typeface="Arial"/>
              </a:rPr>
            </a:br>
            <a:endParaRPr lang="vi-V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CF3A64-1874-4E76-ADDE-9F1DB74B9F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499944"/>
            <a:ext cx="8229600" cy="469106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vi-VN" sz="3000" b="1" dirty="0">
                <a:latin typeface="Arial"/>
                <a:cs typeface="Arial"/>
              </a:rPr>
              <a:t>Flutter</a:t>
            </a:r>
            <a:r>
              <a:rPr lang="vi-VN" sz="3000" dirty="0">
                <a:latin typeface="Arial"/>
                <a:cs typeface="Arial"/>
              </a:rPr>
              <a:t> </a:t>
            </a:r>
            <a:r>
              <a:rPr lang="vi-VN" sz="3000" b="1" dirty="0">
                <a:latin typeface="Arial"/>
                <a:cs typeface="Arial"/>
              </a:rPr>
              <a:t>Framework</a:t>
            </a:r>
            <a:r>
              <a:rPr lang="vi-VN" sz="3000" dirty="0">
                <a:latin typeface="Arial"/>
                <a:cs typeface="Arial"/>
              </a:rPr>
              <a:t> </a:t>
            </a:r>
            <a:r>
              <a:rPr lang="vi-VN" sz="3000" spc="-5" dirty="0">
                <a:latin typeface="Arial"/>
                <a:cs typeface="Arial"/>
              </a:rPr>
              <a:t>chính là nơi </a:t>
            </a:r>
            <a:r>
              <a:rPr lang="vi-VN" sz="3000" dirty="0">
                <a:latin typeface="Arial"/>
                <a:cs typeface="Arial"/>
              </a:rPr>
              <a:t>các nhà phát triển tương </a:t>
            </a:r>
            <a:r>
              <a:rPr lang="vi-VN" sz="3000" spc="5" dirty="0">
                <a:latin typeface="Arial"/>
                <a:cs typeface="Arial"/>
              </a:rPr>
              <a:t>tác </a:t>
            </a:r>
            <a:r>
              <a:rPr lang="vi-VN" sz="3000" spc="-10" dirty="0">
                <a:latin typeface="Arial"/>
                <a:cs typeface="Arial"/>
              </a:rPr>
              <a:t>với </a:t>
            </a:r>
            <a:r>
              <a:rPr lang="vi-VN" sz="3000" b="1" spc="-15" dirty="0">
                <a:latin typeface="Arial"/>
                <a:cs typeface="Arial"/>
              </a:rPr>
              <a:t>Flutter</a:t>
            </a:r>
            <a:r>
              <a:rPr lang="vi-VN" sz="3000" spc="-15" dirty="0">
                <a:latin typeface="Arial"/>
                <a:cs typeface="Arial"/>
              </a:rPr>
              <a:t>, </a:t>
            </a:r>
            <a:r>
              <a:rPr lang="vi-VN" sz="3000" dirty="0">
                <a:latin typeface="Arial"/>
                <a:cs typeface="Arial"/>
              </a:rPr>
              <a:t>cung </a:t>
            </a:r>
            <a:r>
              <a:rPr lang="vi-VN" sz="3000" spc="5" dirty="0">
                <a:latin typeface="Arial"/>
                <a:cs typeface="Arial"/>
              </a:rPr>
              <a:t>cấp </a:t>
            </a:r>
            <a:r>
              <a:rPr lang="vi-VN" sz="3000" dirty="0">
                <a:latin typeface="Arial"/>
                <a:cs typeface="Arial"/>
              </a:rPr>
              <a:t>một </a:t>
            </a:r>
            <a:r>
              <a:rPr lang="vi-VN" sz="3000" b="1" dirty="0">
                <a:latin typeface="Arial"/>
                <a:cs typeface="Arial"/>
              </a:rPr>
              <a:t>framework</a:t>
            </a:r>
            <a:r>
              <a:rPr lang="vi-VN" sz="3000" dirty="0">
                <a:latin typeface="Arial"/>
                <a:cs typeface="Arial"/>
              </a:rPr>
              <a:t> </a:t>
            </a:r>
            <a:r>
              <a:rPr lang="vi-VN" sz="3000" spc="-5" dirty="0">
                <a:latin typeface="Arial"/>
                <a:cs typeface="Arial"/>
              </a:rPr>
              <a:t>hiện đại </a:t>
            </a:r>
            <a:r>
              <a:rPr lang="vi-VN" sz="3000" spc="-10" dirty="0">
                <a:latin typeface="Arial"/>
                <a:cs typeface="Arial"/>
              </a:rPr>
              <a:t>và </a:t>
            </a:r>
            <a:r>
              <a:rPr lang="vi-VN" sz="3000" spc="-5" dirty="0">
                <a:latin typeface="Arial"/>
                <a:cs typeface="Arial"/>
              </a:rPr>
              <a:t>reactive </a:t>
            </a:r>
            <a:r>
              <a:rPr lang="vi-VN" sz="3000" dirty="0">
                <a:latin typeface="Arial"/>
                <a:cs typeface="Arial"/>
              </a:rPr>
              <a:t>được </a:t>
            </a:r>
            <a:r>
              <a:rPr lang="vi-VN" sz="3000" spc="-10" dirty="0">
                <a:latin typeface="Arial"/>
                <a:cs typeface="Arial"/>
              </a:rPr>
              <a:t>viết  </a:t>
            </a:r>
            <a:r>
              <a:rPr lang="vi-VN" sz="3000" dirty="0">
                <a:latin typeface="Arial"/>
                <a:cs typeface="Arial"/>
              </a:rPr>
              <a:t>bằng </a:t>
            </a:r>
            <a:r>
              <a:rPr lang="vi-VN" sz="3000" spc="5" dirty="0">
                <a:latin typeface="Arial"/>
                <a:cs typeface="Arial"/>
              </a:rPr>
              <a:t>ngôn ngữ </a:t>
            </a:r>
            <a:r>
              <a:rPr lang="vi-VN" sz="3000" b="1" dirty="0">
                <a:latin typeface="Arial"/>
                <a:cs typeface="Arial"/>
              </a:rPr>
              <a:t>Dart</a:t>
            </a:r>
            <a:r>
              <a:rPr lang="vi-VN" sz="3000" dirty="0">
                <a:latin typeface="Arial"/>
                <a:cs typeface="Arial"/>
              </a:rPr>
              <a:t>. </a:t>
            </a:r>
            <a:r>
              <a:rPr lang="vi-VN" sz="3000" spc="-5" dirty="0">
                <a:latin typeface="Arial"/>
                <a:cs typeface="Arial"/>
              </a:rPr>
              <a:t>Nó là </a:t>
            </a:r>
            <a:r>
              <a:rPr lang="vi-VN" sz="3000" dirty="0">
                <a:latin typeface="Arial"/>
                <a:cs typeface="Arial"/>
              </a:rPr>
              <a:t>một bộ thư </a:t>
            </a:r>
            <a:r>
              <a:rPr lang="vi-VN" sz="3000" spc="-10" dirty="0">
                <a:latin typeface="Arial"/>
                <a:cs typeface="Arial"/>
              </a:rPr>
              <a:t>viện </a:t>
            </a:r>
            <a:r>
              <a:rPr lang="vi-VN" sz="3000" dirty="0">
                <a:latin typeface="Arial"/>
                <a:cs typeface="Arial"/>
              </a:rPr>
              <a:t>phong phú các </a:t>
            </a:r>
            <a:r>
              <a:rPr lang="vi-VN" sz="3000" spc="5" dirty="0">
                <a:latin typeface="Arial"/>
                <a:cs typeface="Arial"/>
              </a:rPr>
              <a:t>platform, </a:t>
            </a:r>
            <a:r>
              <a:rPr lang="vi-VN" sz="3000" spc="-10" dirty="0">
                <a:latin typeface="Arial"/>
                <a:cs typeface="Arial"/>
              </a:rPr>
              <a:t>layout </a:t>
            </a:r>
            <a:r>
              <a:rPr lang="vi-VN" sz="3000" dirty="0">
                <a:latin typeface="Arial"/>
                <a:cs typeface="Arial"/>
              </a:rPr>
              <a:t>bao </a:t>
            </a:r>
            <a:r>
              <a:rPr lang="vi-VN" sz="3000" spc="10" dirty="0">
                <a:latin typeface="Arial"/>
                <a:cs typeface="Arial"/>
              </a:rPr>
              <a:t>gồm </a:t>
            </a:r>
            <a:r>
              <a:rPr lang="vi-VN" sz="3000" spc="5" dirty="0">
                <a:latin typeface="Arial"/>
                <a:cs typeface="Arial"/>
              </a:rPr>
              <a:t>một </a:t>
            </a:r>
            <a:r>
              <a:rPr lang="vi-VN" sz="3000" spc="-5" dirty="0">
                <a:latin typeface="Arial"/>
                <a:cs typeface="Arial"/>
              </a:rPr>
              <a:t>loạt </a:t>
            </a:r>
            <a:r>
              <a:rPr lang="vi-VN" sz="3000" spc="5" dirty="0">
                <a:latin typeface="Arial"/>
                <a:cs typeface="Arial"/>
              </a:rPr>
              <a:t>các </a:t>
            </a:r>
            <a:r>
              <a:rPr lang="vi-VN" sz="3000" spc="-25" dirty="0">
                <a:latin typeface="Arial"/>
                <a:cs typeface="Arial"/>
              </a:rPr>
              <a:t>layer. </a:t>
            </a:r>
            <a:r>
              <a:rPr lang="vi-VN" sz="3000" spc="10" dirty="0">
                <a:latin typeface="Arial"/>
                <a:cs typeface="Arial"/>
              </a:rPr>
              <a:t>Từ </a:t>
            </a:r>
            <a:r>
              <a:rPr lang="vi-VN" sz="3000" dirty="0">
                <a:latin typeface="Arial"/>
                <a:cs typeface="Arial"/>
              </a:rPr>
              <a:t>dưới </a:t>
            </a:r>
            <a:r>
              <a:rPr lang="vi-VN" sz="3000" spc="-5" dirty="0">
                <a:latin typeface="Arial"/>
                <a:cs typeface="Arial"/>
              </a:rPr>
              <a:t>lên, </a:t>
            </a:r>
            <a:r>
              <a:rPr lang="vi-VN" sz="3000" dirty="0">
                <a:latin typeface="Arial"/>
                <a:cs typeface="Arial"/>
              </a:rPr>
              <a:t>đó</a:t>
            </a:r>
            <a:r>
              <a:rPr lang="vi-VN" sz="3000" spc="-135" dirty="0">
                <a:latin typeface="Arial"/>
                <a:cs typeface="Arial"/>
              </a:rPr>
              <a:t> </a:t>
            </a:r>
            <a:r>
              <a:rPr lang="vi-VN" sz="3000" spc="-5" dirty="0">
                <a:latin typeface="Arial"/>
                <a:cs typeface="Arial"/>
              </a:rPr>
              <a:t>là:</a:t>
            </a:r>
            <a:endParaRPr lang="vi-VN" sz="3000" dirty="0">
              <a:latin typeface="Arial"/>
              <a:cs typeface="Arial"/>
            </a:endParaRPr>
          </a:p>
          <a:p>
            <a:pPr marL="356870" marR="5080" indent="-344805">
              <a:spcBef>
                <a:spcPts val="0"/>
              </a:spcBef>
              <a:buClr>
                <a:srgbClr val="3366FF"/>
              </a:buClr>
              <a:buChar char="-"/>
              <a:tabLst>
                <a:tab pos="356870" algn="l"/>
                <a:tab pos="357505" algn="l"/>
              </a:tabLst>
            </a:pPr>
            <a:r>
              <a:rPr lang="vi-VN" sz="3000" b="1" spc="-5" dirty="0">
                <a:latin typeface="Arial"/>
                <a:cs typeface="Arial"/>
              </a:rPr>
              <a:t>Foundation</a:t>
            </a:r>
            <a:r>
              <a:rPr lang="vi-VN" sz="3000" spc="-5" dirty="0">
                <a:latin typeface="Arial"/>
                <a:cs typeface="Arial"/>
              </a:rPr>
              <a:t>: </a:t>
            </a:r>
            <a:r>
              <a:rPr lang="vi-VN" sz="3000" dirty="0">
                <a:latin typeface="Arial"/>
                <a:cs typeface="Arial"/>
              </a:rPr>
              <a:t>Được </a:t>
            </a:r>
            <a:r>
              <a:rPr lang="vi-VN" sz="3000" spc="-5" dirty="0">
                <a:latin typeface="Arial"/>
                <a:cs typeface="Arial"/>
              </a:rPr>
              <a:t>xem là </a:t>
            </a:r>
            <a:r>
              <a:rPr lang="vi-VN" sz="3000" dirty="0">
                <a:latin typeface="Arial"/>
                <a:cs typeface="Arial"/>
              </a:rPr>
              <a:t>core </a:t>
            </a:r>
            <a:r>
              <a:rPr lang="vi-VN" sz="3000" spc="-25" dirty="0">
                <a:latin typeface="Arial"/>
                <a:cs typeface="Arial"/>
              </a:rPr>
              <a:t>library, </a:t>
            </a:r>
            <a:r>
              <a:rPr lang="vi-VN" sz="3000" spc="-5" dirty="0">
                <a:latin typeface="Arial"/>
                <a:cs typeface="Arial"/>
              </a:rPr>
              <a:t>định nghĩa </a:t>
            </a:r>
            <a:r>
              <a:rPr lang="vi-VN" sz="3000" spc="-10" dirty="0">
                <a:latin typeface="Arial"/>
                <a:cs typeface="Arial"/>
              </a:rPr>
              <a:t>và </a:t>
            </a:r>
            <a:r>
              <a:rPr lang="vi-VN" sz="3000" dirty="0">
                <a:latin typeface="Arial"/>
                <a:cs typeface="Arial"/>
              </a:rPr>
              <a:t>cung </a:t>
            </a:r>
            <a:r>
              <a:rPr lang="vi-VN" sz="3000" spc="5" dirty="0">
                <a:latin typeface="Arial"/>
                <a:cs typeface="Arial"/>
              </a:rPr>
              <a:t>cấp các </a:t>
            </a:r>
            <a:r>
              <a:rPr lang="vi-VN" sz="3000" spc="-5" dirty="0">
                <a:latin typeface="Arial"/>
                <a:cs typeface="Arial"/>
              </a:rPr>
              <a:t>utility </a:t>
            </a:r>
            <a:r>
              <a:rPr lang="vi-VN" sz="3000" dirty="0">
                <a:latin typeface="Arial"/>
                <a:cs typeface="Arial"/>
              </a:rPr>
              <a:t>classes, functions </a:t>
            </a:r>
            <a:r>
              <a:rPr lang="vi-VN" sz="3000" spc="-10" dirty="0">
                <a:latin typeface="Arial"/>
                <a:cs typeface="Arial"/>
              </a:rPr>
              <a:t>và </a:t>
            </a:r>
            <a:r>
              <a:rPr lang="vi-VN" sz="3000" dirty="0">
                <a:latin typeface="Arial"/>
                <a:cs typeface="Arial"/>
              </a:rPr>
              <a:t>được </a:t>
            </a:r>
            <a:r>
              <a:rPr lang="vi-VN" sz="3000" spc="-5" dirty="0">
                <a:latin typeface="Arial"/>
                <a:cs typeface="Arial"/>
              </a:rPr>
              <a:t>nhiều </a:t>
            </a:r>
            <a:r>
              <a:rPr lang="vi-VN" sz="3000" spc="-10" dirty="0">
                <a:latin typeface="Arial"/>
                <a:cs typeface="Arial"/>
              </a:rPr>
              <a:t>layer </a:t>
            </a:r>
            <a:r>
              <a:rPr lang="vi-VN" sz="3000" spc="5" dirty="0">
                <a:latin typeface="Arial"/>
                <a:cs typeface="Arial"/>
              </a:rPr>
              <a:t>khác sử </a:t>
            </a:r>
            <a:r>
              <a:rPr lang="vi-VN" sz="3000" dirty="0">
                <a:latin typeface="Arial"/>
                <a:cs typeface="Arial"/>
              </a:rPr>
              <a:t>dụng trong</a:t>
            </a:r>
            <a:r>
              <a:rPr lang="vi-VN" sz="3000" spc="-10" dirty="0">
                <a:latin typeface="Arial"/>
                <a:cs typeface="Arial"/>
              </a:rPr>
              <a:t> </a:t>
            </a:r>
            <a:r>
              <a:rPr lang="vi-VN" sz="3000" b="1" spc="-15" dirty="0">
                <a:latin typeface="Arial"/>
                <a:cs typeface="Arial"/>
              </a:rPr>
              <a:t>Flutter</a:t>
            </a:r>
            <a:r>
              <a:rPr lang="vi-VN" sz="3000" spc="-15" dirty="0">
                <a:latin typeface="Arial"/>
                <a:cs typeface="Arial"/>
              </a:rPr>
              <a:t>.</a:t>
            </a:r>
            <a:endParaRPr lang="vi-VN" sz="3000" dirty="0">
              <a:latin typeface="Arial"/>
              <a:cs typeface="Arial"/>
            </a:endParaRPr>
          </a:p>
          <a:p>
            <a:endParaRPr lang="vi-V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45AF8-2C61-483B-B899-70AA7F96A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43387B3-00BA-4060-9564-2553BF0471BC}" type="slidenum">
              <a:rPr kumimoji="0" lang="en-US" alt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2E5EE0-D53F-497B-A677-95DC556B6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87" y="282574"/>
            <a:ext cx="1395426" cy="9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361573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4617</TotalTime>
  <Words>1443</Words>
  <Application>Microsoft Office PowerPoint</Application>
  <PresentationFormat>On-screen Show (4:3)</PresentationFormat>
  <Paragraphs>94</Paragraphs>
  <Slides>27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Times New Roman</vt:lpstr>
      <vt:lpstr>Default Design</vt:lpstr>
      <vt:lpstr>Lập trình ứng dụng trên thiết bị Di động bằng Flutter</vt:lpstr>
      <vt:lpstr>Mục tiêu</vt:lpstr>
      <vt:lpstr>Chương 4: Khám phá Flutter</vt:lpstr>
      <vt:lpstr>Kiến trúc Flutter là gì?</vt:lpstr>
      <vt:lpstr>Embedder</vt:lpstr>
      <vt:lpstr>Embedder</vt:lpstr>
      <vt:lpstr>Flutter Engine</vt:lpstr>
      <vt:lpstr>Flutter Engine</vt:lpstr>
      <vt:lpstr>Flutter Framework </vt:lpstr>
      <vt:lpstr>Flutter Framework</vt:lpstr>
      <vt:lpstr>Một số thành phần khác</vt:lpstr>
      <vt:lpstr>Widgets – Xây dựng Layout trong Flutter</vt:lpstr>
      <vt:lpstr>Stateless và Stateful widgets</vt:lpstr>
      <vt:lpstr>Stateless widgets</vt:lpstr>
      <vt:lpstr>Stateless widgets</vt:lpstr>
      <vt:lpstr>Stateful widgets</vt:lpstr>
      <vt:lpstr>Stateful widgets</vt:lpstr>
      <vt:lpstr>Ứng dụng đầu tiên</vt:lpstr>
      <vt:lpstr>Ứng dụng đầu tiên</vt:lpstr>
      <vt:lpstr>Ứng dụng đầu tiên</vt:lpstr>
      <vt:lpstr>Ứng dụng đầu tiên</vt:lpstr>
      <vt:lpstr>Ứng dụng đầu tiên</vt:lpstr>
      <vt:lpstr>Ứng dụng đầu tiên</vt:lpstr>
      <vt:lpstr>Ứng dụng đầu tiên</vt:lpstr>
      <vt:lpstr>Ứng dụng đầu tiên</vt:lpstr>
      <vt:lpstr>Ứng dụng đầu tiên</vt:lpstr>
      <vt:lpstr>Kết quả đạt được</vt:lpstr>
    </vt:vector>
  </TitlesOfParts>
  <Company>CANTHO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LRC</dc:creator>
  <cp:lastModifiedBy>Khánh Duy Nguyễn</cp:lastModifiedBy>
  <cp:revision>657</cp:revision>
  <dcterms:created xsi:type="dcterms:W3CDTF">2008-08-06T06:37:20Z</dcterms:created>
  <dcterms:modified xsi:type="dcterms:W3CDTF">2022-12-27T16:34:23Z</dcterms:modified>
</cp:coreProperties>
</file>